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0" r:id="rId6"/>
    <p:sldId id="262" r:id="rId7"/>
    <p:sldId id="271" r:id="rId8"/>
    <p:sldId id="261" r:id="rId9"/>
    <p:sldId id="263" r:id="rId10"/>
    <p:sldId id="265" r:id="rId11"/>
    <p:sldId id="272" r:id="rId12"/>
    <p:sldId id="266" r:id="rId13"/>
    <p:sldId id="267" r:id="rId14"/>
    <p:sldId id="268" r:id="rId15"/>
    <p:sldId id="264" r:id="rId16"/>
    <p:sldId id="27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663" autoAdjust="0"/>
  </p:normalViewPr>
  <p:slideViewPr>
    <p:cSldViewPr>
      <p:cViewPr>
        <p:scale>
          <a:sx n="66" d="100"/>
          <a:sy n="66" d="100"/>
        </p:scale>
        <p:origin x="-948" y="-6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C95E3B-26FE-44F6-A673-E2711D5568D2}" type="datetimeFigureOut">
              <a:rPr lang="en-US" smtClean="0"/>
              <a:pPr/>
              <a:t>9/26/2015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250535-1BCA-4239-9A65-54DE6F986C6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Good</a:t>
            </a:r>
            <a:r>
              <a:rPr lang="en-US" baseline="0" dirty="0" smtClean="0"/>
              <a:t> afternoon everybody. My name is Toni Rose Pinero and I am heading the specialty division on Online and Computerized Assessment </a:t>
            </a:r>
            <a:endParaRPr lang="en-US" dirty="0"/>
          </a:p>
        </p:txBody>
      </p:sp>
      <p:sp>
        <p:nvSpPr>
          <p:cNvPr id="4" name="Slide Number Placeholder 3"/>
          <p:cNvSpPr>
            <a:spLocks noGrp="1"/>
          </p:cNvSpPr>
          <p:nvPr>
            <p:ph type="sldNum" sz="quarter" idx="10"/>
          </p:nvPr>
        </p:nvSpPr>
        <p:spPr/>
        <p:txBody>
          <a:bodyPr/>
          <a:lstStyle/>
          <a:p>
            <a:fld id="{55250535-1BCA-4239-9A65-54DE6F986C6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To give you a clearer picture of this objective:</a:t>
            </a:r>
            <a:r>
              <a:rPr lang="en-US" dirty="0" smtClean="0"/>
              <a:t/>
            </a:r>
            <a:br>
              <a:rPr lang="en-US" dirty="0" smtClean="0"/>
            </a:br>
            <a:r>
              <a:rPr lang="en-US" sz="1200" b="0" i="0" kern="1200" dirty="0" err="1" smtClean="0">
                <a:solidFill>
                  <a:schemeClr val="tx1"/>
                </a:solidFill>
                <a:latin typeface="+mn-lt"/>
                <a:ea typeface="+mn-ea"/>
                <a:cs typeface="+mn-cs"/>
              </a:rPr>
              <a:t>Inacol</a:t>
            </a:r>
            <a:r>
              <a:rPr lang="en-US" sz="1200" b="0" i="0" kern="1200" dirty="0" smtClean="0">
                <a:solidFill>
                  <a:schemeClr val="tx1"/>
                </a:solidFill>
                <a:latin typeface="+mn-lt"/>
                <a:ea typeface="+mn-ea"/>
                <a:cs typeface="+mn-cs"/>
              </a:rPr>
              <a:t>, international association for online learning, for example, developed a national standards for Quality Online Teaching.</a:t>
            </a:r>
            <a:endParaRPr lang="en-US" sz="1200" b="1" i="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5250535-1BCA-4239-9A65-54DE6F986C6B}"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Being that</a:t>
            </a:r>
            <a:r>
              <a:rPr lang="en-US" sz="1200" b="0" i="0" kern="1200" baseline="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PEMEA focuses on assessment, this division will focus on developing</a:t>
            </a:r>
            <a:r>
              <a:rPr lang="en-US" sz="1200" b="0" i="0" kern="1200" baseline="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standards on QUALITY online and computerized assessment. I would like to point out that this does not necessarily mean entirely relying on the internet but the division will tackle assessment that utilizes any form of technology both</a:t>
            </a:r>
            <a:r>
              <a:rPr lang="en-US" sz="1200" b="0" i="0" kern="1200" baseline="0" dirty="0" smtClean="0">
                <a:solidFill>
                  <a:schemeClr val="tx1"/>
                </a:solidFill>
                <a:latin typeface="+mn-lt"/>
                <a:ea typeface="+mn-ea"/>
                <a:cs typeface="+mn-cs"/>
              </a:rPr>
              <a:t> offline and online</a:t>
            </a:r>
            <a:r>
              <a:rPr lang="en-US" sz="1200" b="0" i="0" kern="1200" dirty="0" smtClean="0">
                <a:solidFill>
                  <a:schemeClr val="tx1"/>
                </a:solidFill>
                <a:latin typeface="+mn-lt"/>
                <a:ea typeface="+mn-ea"/>
                <a:cs typeface="+mn-cs"/>
              </a:rPr>
              <a:t>.</a:t>
            </a:r>
            <a:endParaRPr lang="en-US" sz="1200" b="0" i="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5250535-1BCA-4239-9A65-54DE6F986C6B}"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What are the necessary requirements that we need to consider when we deliver online and computerized assessment?</a:t>
            </a:r>
            <a:br>
              <a:rPr lang="en-US" dirty="0" smtClean="0"/>
            </a:br>
            <a:r>
              <a:rPr lang="en-US" dirty="0" smtClean="0"/>
              <a:t>This may include deciding on mode of delivery, type of technology, interface, design and many more factors.</a:t>
            </a:r>
          </a:p>
        </p:txBody>
      </p:sp>
      <p:sp>
        <p:nvSpPr>
          <p:cNvPr id="4" name="Slide Number Placeholder 3"/>
          <p:cNvSpPr>
            <a:spLocks noGrp="1"/>
          </p:cNvSpPr>
          <p:nvPr>
            <p:ph type="sldNum" sz="quarter" idx="10"/>
          </p:nvPr>
        </p:nvSpPr>
        <p:spPr/>
        <p:txBody>
          <a:bodyPr/>
          <a:lstStyle/>
          <a:p>
            <a:fld id="{55250535-1BCA-4239-9A65-54DE6F986C6B}"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If you are one of those people who have the passion or interest for educational technology, I would therefore like to invite you to join the special</a:t>
            </a:r>
            <a:r>
              <a:rPr lang="en-US" sz="1200" b="0" i="0" kern="1200" baseline="0" dirty="0" smtClean="0">
                <a:solidFill>
                  <a:schemeClr val="tx1"/>
                </a:solidFill>
                <a:latin typeface="+mn-lt"/>
                <a:ea typeface="+mn-ea"/>
                <a:cs typeface="+mn-cs"/>
              </a:rPr>
              <a:t>ty </a:t>
            </a:r>
            <a:r>
              <a:rPr lang="en-US" sz="1200" b="0" i="0" kern="1200" dirty="0" smtClean="0">
                <a:solidFill>
                  <a:schemeClr val="tx1"/>
                </a:solidFill>
                <a:latin typeface="+mn-lt"/>
                <a:ea typeface="+mn-ea"/>
                <a:cs typeface="+mn-cs"/>
              </a:rPr>
              <a:t>division of online</a:t>
            </a:r>
            <a:r>
              <a:rPr lang="en-US" sz="1200" b="0" i="0" kern="1200" baseline="0" dirty="0" smtClean="0">
                <a:solidFill>
                  <a:schemeClr val="tx1"/>
                </a:solidFill>
                <a:latin typeface="+mn-lt"/>
                <a:ea typeface="+mn-ea"/>
                <a:cs typeface="+mn-cs"/>
              </a:rPr>
              <a:t> and computerized assessment</a:t>
            </a:r>
            <a:r>
              <a:rPr lang="en-US" sz="1200" b="0" i="0" kern="1200" dirty="0" smtClean="0">
                <a:solidFill>
                  <a:schemeClr val="tx1"/>
                </a:solidFill>
                <a:latin typeface="+mn-lt"/>
                <a:ea typeface="+mn-ea"/>
                <a:cs typeface="+mn-cs"/>
              </a:rPr>
              <a:t>. </a:t>
            </a:r>
            <a:endParaRPr lang="en-US" dirty="0" smtClean="0"/>
          </a:p>
        </p:txBody>
      </p:sp>
      <p:sp>
        <p:nvSpPr>
          <p:cNvPr id="4" name="Slide Number Placeholder 3"/>
          <p:cNvSpPr>
            <a:spLocks noGrp="1"/>
          </p:cNvSpPr>
          <p:nvPr>
            <p:ph type="sldNum" sz="quarter" idx="10"/>
          </p:nvPr>
        </p:nvSpPr>
        <p:spPr/>
        <p:txBody>
          <a:bodyPr/>
          <a:lstStyle/>
          <a:p>
            <a:fld id="{55250535-1BCA-4239-9A65-54DE6F986C6B}"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Join me and</a:t>
            </a:r>
            <a:r>
              <a:rPr lang="en-US" sz="1200" b="0" i="0" kern="1200" baseline="0" dirty="0" smtClean="0">
                <a:solidFill>
                  <a:schemeClr val="tx1"/>
                </a:solidFill>
                <a:latin typeface="+mn-lt"/>
                <a:ea typeface="+mn-ea"/>
                <a:cs typeface="+mn-cs"/>
              </a:rPr>
              <a:t> my team </a:t>
            </a:r>
            <a:r>
              <a:rPr lang="en-US" sz="1200" b="0" i="0" kern="1200" dirty="0" smtClean="0">
                <a:solidFill>
                  <a:schemeClr val="tx1"/>
                </a:solidFill>
                <a:latin typeface="+mn-lt"/>
                <a:ea typeface="+mn-ea"/>
                <a:cs typeface="+mn-cs"/>
              </a:rPr>
              <a:t>in answering "What should be the standards for</a:t>
            </a:r>
            <a:r>
              <a:rPr lang="en-US" sz="1200" b="0" i="0" kern="1200" baseline="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a quality online or quality computerized assessment?"</a:t>
            </a:r>
            <a:endParaRPr lang="en-US" dirty="0"/>
          </a:p>
        </p:txBody>
      </p:sp>
      <p:sp>
        <p:nvSpPr>
          <p:cNvPr id="4" name="Slide Number Placeholder 3"/>
          <p:cNvSpPr>
            <a:spLocks noGrp="1"/>
          </p:cNvSpPr>
          <p:nvPr>
            <p:ph type="sldNum" sz="quarter" idx="10"/>
          </p:nvPr>
        </p:nvSpPr>
        <p:spPr/>
        <p:txBody>
          <a:bodyPr/>
          <a:lstStyle/>
          <a:p>
            <a:fld id="{55250535-1BCA-4239-9A65-54DE6F986C6B}"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WHERE IS THE</a:t>
            </a:r>
            <a:r>
              <a:rPr lang="en-US" baseline="0" dirty="0" smtClean="0"/>
              <a:t> DIVISION NOW? </a:t>
            </a:r>
            <a:r>
              <a:rPr lang="en-US" dirty="0" smtClean="0"/>
              <a:t>The division was founded</a:t>
            </a:r>
            <a:r>
              <a:rPr lang="en-US" baseline="0" dirty="0" smtClean="0"/>
              <a:t> just a month ago. And </a:t>
            </a:r>
            <a:r>
              <a:rPr lang="en-US" sz="1200" b="0" i="0" kern="1200" dirty="0" smtClean="0">
                <a:solidFill>
                  <a:schemeClr val="tx1"/>
                </a:solidFill>
                <a:latin typeface="+mn-lt"/>
                <a:ea typeface="+mn-ea"/>
                <a:cs typeface="+mn-cs"/>
              </a:rPr>
              <a:t>for the whole month of September I have been communicating and personally meeting professionals from institutions that are already implementing the practice of online or computerized assessment. These are </a:t>
            </a:r>
            <a:r>
              <a:rPr lang="en-US" sz="1200" b="0" i="0" kern="1200" baseline="0" dirty="0" smtClean="0">
                <a:solidFill>
                  <a:schemeClr val="tx1"/>
                </a:solidFill>
                <a:latin typeface="+mn-lt"/>
                <a:ea typeface="+mn-ea"/>
                <a:cs typeface="+mn-cs"/>
              </a:rPr>
              <a:t>experts coming from the Philippines and abroad whether Europe, America and Asia. That’s what’s great with technology, if you know how use it properly then it opens you to unlimited possibilities.  This is actually how we got Google and </a:t>
            </a:r>
            <a:r>
              <a:rPr lang="en-US" sz="1200" b="0" i="0" kern="1200" baseline="0" dirty="0" err="1" smtClean="0">
                <a:solidFill>
                  <a:schemeClr val="tx1"/>
                </a:solidFill>
                <a:latin typeface="+mn-lt"/>
                <a:ea typeface="+mn-ea"/>
                <a:cs typeface="+mn-cs"/>
              </a:rPr>
              <a:t>Edtech</a:t>
            </a:r>
            <a:r>
              <a:rPr lang="en-US" sz="1200" b="0" i="0" kern="1200" baseline="0" dirty="0" smtClean="0">
                <a:solidFill>
                  <a:schemeClr val="tx1"/>
                </a:solidFill>
                <a:latin typeface="+mn-lt"/>
                <a:ea typeface="+mn-ea"/>
                <a:cs typeface="+mn-cs"/>
              </a:rPr>
              <a:t> </a:t>
            </a:r>
            <a:r>
              <a:rPr lang="en-US" sz="1200" b="0" i="0" kern="1200" baseline="0" dirty="0" err="1" smtClean="0">
                <a:solidFill>
                  <a:schemeClr val="tx1"/>
                </a:solidFill>
                <a:latin typeface="+mn-lt"/>
                <a:ea typeface="+mn-ea"/>
                <a:cs typeface="+mn-cs"/>
              </a:rPr>
              <a:t>asia</a:t>
            </a:r>
            <a:r>
              <a:rPr lang="en-US" sz="1200" b="0" i="0" kern="1200" baseline="0" dirty="0" smtClean="0">
                <a:solidFill>
                  <a:schemeClr val="tx1"/>
                </a:solidFill>
                <a:latin typeface="+mn-lt"/>
                <a:ea typeface="+mn-ea"/>
                <a:cs typeface="+mn-cs"/>
              </a:rPr>
              <a:t> to be partners in our International Conference next school year, as shown in the program booklet that you have in your kits. </a:t>
            </a:r>
          </a:p>
          <a:p>
            <a:endParaRPr lang="en-US" sz="1200" b="0" i="0" kern="1200" baseline="0" dirty="0" smtClean="0">
              <a:solidFill>
                <a:schemeClr val="tx1"/>
              </a:solidFill>
              <a:latin typeface="+mn-lt"/>
              <a:ea typeface="+mn-ea"/>
              <a:cs typeface="+mn-cs"/>
            </a:endParaRPr>
          </a:p>
          <a:p>
            <a:r>
              <a:rPr lang="en-US" sz="1200" b="0" i="0" kern="1200" baseline="0" dirty="0" smtClean="0">
                <a:solidFill>
                  <a:schemeClr val="tx1"/>
                </a:solidFill>
                <a:latin typeface="+mn-lt"/>
                <a:ea typeface="+mn-ea"/>
                <a:cs typeface="+mn-cs"/>
              </a:rPr>
              <a:t>Going back to the countless of meetings and e-mails that I had this past month, mo</a:t>
            </a:r>
            <a:r>
              <a:rPr lang="en-US" sz="1200" b="0" i="0" kern="1200" dirty="0" smtClean="0">
                <a:solidFill>
                  <a:schemeClr val="tx1"/>
                </a:solidFill>
                <a:latin typeface="+mn-lt"/>
                <a:ea typeface="+mn-ea"/>
                <a:cs typeface="+mn-cs"/>
              </a:rPr>
              <a:t>st of the companies that they are affiliated with are leading in the application of technology in education. Such as,</a:t>
            </a:r>
            <a:r>
              <a:rPr lang="en-US" sz="1200" b="0" i="0" kern="1200" baseline="0" dirty="0" smtClean="0">
                <a:solidFill>
                  <a:schemeClr val="tx1"/>
                </a:solidFill>
                <a:latin typeface="+mn-lt"/>
                <a:ea typeface="+mn-ea"/>
                <a:cs typeface="+mn-cs"/>
              </a:rPr>
              <a:t> </a:t>
            </a:r>
            <a:r>
              <a:rPr lang="en-US" dirty="0" smtClean="0">
                <a:latin typeface="Century Gothic" pitchFamily="34" charset="0"/>
              </a:rPr>
              <a:t>Google Education, Pearson Assessments, Intel Education, Microsoft Course Academy, </a:t>
            </a:r>
            <a:r>
              <a:rPr lang="en-US" dirty="0" err="1" smtClean="0">
                <a:latin typeface="Century Gothic" pitchFamily="34" charset="0"/>
              </a:rPr>
              <a:t>EdTech</a:t>
            </a:r>
            <a:r>
              <a:rPr lang="en-US" dirty="0" smtClean="0">
                <a:latin typeface="Century Gothic" pitchFamily="34" charset="0"/>
              </a:rPr>
              <a:t> Asia, Blended Learning Services,</a:t>
            </a:r>
            <a:r>
              <a:rPr lang="en-US" baseline="0" dirty="0" smtClean="0">
                <a:latin typeface="Century Gothic" pitchFamily="34" charset="0"/>
              </a:rPr>
              <a:t> </a:t>
            </a:r>
            <a:r>
              <a:rPr lang="en-US" dirty="0" err="1" smtClean="0">
                <a:latin typeface="Century Gothic" pitchFamily="34" charset="0"/>
              </a:rPr>
              <a:t>EdTech</a:t>
            </a:r>
            <a:r>
              <a:rPr lang="en-US" dirty="0" smtClean="0">
                <a:latin typeface="Century Gothic" pitchFamily="34" charset="0"/>
              </a:rPr>
              <a:t> World Tour, University of the Philippines Open University (UPOU). </a:t>
            </a:r>
          </a:p>
          <a:p>
            <a:endParaRPr lang="en-US" dirty="0" smtClean="0">
              <a:latin typeface="Century Gothic" pitchFamily="34" charset="0"/>
            </a:endParaRPr>
          </a:p>
          <a:p>
            <a:r>
              <a:rPr lang="en-US" sz="1200" b="0" i="0" kern="1200" dirty="0" smtClean="0">
                <a:solidFill>
                  <a:schemeClr val="tx1"/>
                </a:solidFill>
                <a:latin typeface="+mn-lt"/>
                <a:ea typeface="+mn-ea"/>
                <a:cs typeface="+mn-cs"/>
              </a:rPr>
              <a:t>I have sought assistance from representatives of these institutions to help and support me in the feat of developing standards on online and computerized assessment. But the puzzle I'm trying to build is not yet complete because I need to build a local team of passionate teachers who will help me develop these standards. </a:t>
            </a:r>
            <a:endParaRPr lang="en-US" dirty="0"/>
          </a:p>
        </p:txBody>
      </p:sp>
      <p:sp>
        <p:nvSpPr>
          <p:cNvPr id="4" name="Slide Number Placeholder 3"/>
          <p:cNvSpPr>
            <a:spLocks noGrp="1"/>
          </p:cNvSpPr>
          <p:nvPr>
            <p:ph type="sldNum" sz="quarter" idx="10"/>
          </p:nvPr>
        </p:nvSpPr>
        <p:spPr/>
        <p:txBody>
          <a:bodyPr/>
          <a:lstStyle/>
          <a:p>
            <a:fld id="{55250535-1BCA-4239-9A65-54DE6F986C6B}"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If you are one of those people who have the passion for educational technology, I would therefore like to invite you to join the special</a:t>
            </a:r>
            <a:r>
              <a:rPr lang="en-US" sz="1200" b="0" i="0" kern="1200" baseline="0" dirty="0" smtClean="0">
                <a:solidFill>
                  <a:schemeClr val="tx1"/>
                </a:solidFill>
                <a:latin typeface="+mn-lt"/>
                <a:ea typeface="+mn-ea"/>
                <a:cs typeface="+mn-cs"/>
              </a:rPr>
              <a:t>ty </a:t>
            </a:r>
            <a:r>
              <a:rPr lang="en-US" sz="1200" b="0" i="0" kern="1200" dirty="0" smtClean="0">
                <a:solidFill>
                  <a:schemeClr val="tx1"/>
                </a:solidFill>
                <a:latin typeface="+mn-lt"/>
                <a:ea typeface="+mn-ea"/>
                <a:cs typeface="+mn-cs"/>
              </a:rPr>
              <a:t>division of online</a:t>
            </a:r>
            <a:r>
              <a:rPr lang="en-US" sz="1200" b="0" i="0" kern="1200" baseline="0" dirty="0" smtClean="0">
                <a:solidFill>
                  <a:schemeClr val="tx1"/>
                </a:solidFill>
                <a:latin typeface="+mn-lt"/>
                <a:ea typeface="+mn-ea"/>
                <a:cs typeface="+mn-cs"/>
              </a:rPr>
              <a:t> and computerized assessment</a:t>
            </a:r>
            <a:r>
              <a:rPr lang="en-US" sz="1200" b="0" i="0" kern="1200" dirty="0" smtClean="0">
                <a:solidFill>
                  <a:schemeClr val="tx1"/>
                </a:solidFill>
                <a:latin typeface="+mn-lt"/>
                <a:ea typeface="+mn-ea"/>
                <a:cs typeface="+mn-cs"/>
              </a:rPr>
              <a:t>. Please</a:t>
            </a:r>
            <a:r>
              <a:rPr lang="en-US" sz="1200" b="0" i="0" kern="1200" baseline="0" dirty="0" smtClean="0">
                <a:solidFill>
                  <a:schemeClr val="tx1"/>
                </a:solidFill>
                <a:latin typeface="+mn-lt"/>
                <a:ea typeface="+mn-ea"/>
                <a:cs typeface="+mn-cs"/>
              </a:rPr>
              <a:t> feel free to e-mail me at the e-mail posted in the screen.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latin typeface="+mn-lt"/>
                <a:ea typeface="+mn-ea"/>
                <a:cs typeface="+mn-cs"/>
              </a:rPr>
              <a:t>Thank you very much and I am looking forward to new members of this division. Have a nice day. </a:t>
            </a:r>
            <a:endParaRPr lang="en-US" sz="1200" b="0" i="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5250535-1BCA-4239-9A65-54DE6F986C6B}"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20 years ago… these</a:t>
            </a:r>
            <a:r>
              <a:rPr lang="en-US" baseline="0" dirty="0" smtClean="0"/>
              <a:t> designations… were jobs that did not exist yet…  </a:t>
            </a:r>
            <a:endParaRPr lang="en-US" baseline="0" dirty="0" smtClean="0"/>
          </a:p>
          <a:p>
            <a:r>
              <a:rPr lang="en-US" baseline="0" dirty="0" smtClean="0"/>
              <a:t>In </a:t>
            </a:r>
            <a:r>
              <a:rPr lang="en-US" baseline="0" dirty="0" smtClean="0"/>
              <a:t>the 21</a:t>
            </a:r>
            <a:r>
              <a:rPr lang="en-US" baseline="30000" dirty="0" smtClean="0"/>
              <a:t>st</a:t>
            </a:r>
            <a:r>
              <a:rPr lang="en-US" baseline="0" dirty="0" smtClean="0"/>
              <a:t> </a:t>
            </a:r>
            <a:r>
              <a:rPr lang="en-US" baseline="0" dirty="0" smtClean="0"/>
              <a:t>century, </a:t>
            </a:r>
            <a:r>
              <a:rPr lang="en-US" baseline="0" dirty="0" smtClean="0"/>
              <a:t>technology has placed a huge role in various industries.</a:t>
            </a:r>
          </a:p>
          <a:p>
            <a:r>
              <a:rPr lang="en-US" baseline="0" dirty="0" smtClean="0"/>
              <a:t>This also includes </a:t>
            </a:r>
            <a:r>
              <a:rPr lang="en-US" baseline="0" dirty="0" smtClean="0"/>
              <a:t>a huge impact in the </a:t>
            </a:r>
            <a:r>
              <a:rPr lang="en-US" baseline="0" dirty="0" smtClean="0"/>
              <a:t>industry of education. </a:t>
            </a:r>
            <a:endParaRPr lang="en-US" dirty="0"/>
          </a:p>
        </p:txBody>
      </p:sp>
      <p:sp>
        <p:nvSpPr>
          <p:cNvPr id="4" name="Slide Number Placeholder 3"/>
          <p:cNvSpPr>
            <a:spLocks noGrp="1"/>
          </p:cNvSpPr>
          <p:nvPr>
            <p:ph type="sldNum" sz="quarter" idx="10"/>
          </p:nvPr>
        </p:nvSpPr>
        <p:spPr/>
        <p:txBody>
          <a:bodyPr/>
          <a:lstStyle/>
          <a:p>
            <a:fld id="{55250535-1BCA-4239-9A65-54DE6F986C6B}"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a:t>
            </a:r>
            <a:r>
              <a:rPr lang="en-US" baseline="0" dirty="0" smtClean="0"/>
              <a:t> brief picture of the development of educational </a:t>
            </a:r>
            <a:r>
              <a:rPr lang="en-US" baseline="0" dirty="0" smtClean="0"/>
              <a:t>technology is what we refer to Web </a:t>
            </a:r>
            <a:r>
              <a:rPr lang="en-US" baseline="0" dirty="0" smtClean="0"/>
              <a:t>1.0 and </a:t>
            </a:r>
            <a:r>
              <a:rPr lang="en-US" baseline="0" dirty="0" smtClean="0"/>
              <a:t>Web </a:t>
            </a:r>
            <a:r>
              <a:rPr lang="en-US" baseline="0" dirty="0" smtClean="0"/>
              <a:t>2.0 </a:t>
            </a:r>
            <a:endParaRPr lang="en-US" baseline="0" dirty="0" smtClean="0"/>
          </a:p>
          <a:p>
            <a:r>
              <a:rPr lang="en-US" baseline="0" dirty="0" smtClean="0"/>
              <a:t>In Web 1.0 users are just consumers of content</a:t>
            </a:r>
          </a:p>
          <a:p>
            <a:r>
              <a:rPr lang="en-US" baseline="0" dirty="0" smtClean="0"/>
              <a:t>In Web 2.0 users both act as consumer and creators of content</a:t>
            </a:r>
            <a:endParaRPr lang="en-US" baseline="0" dirty="0" smtClean="0"/>
          </a:p>
          <a:p>
            <a:r>
              <a:rPr lang="en-US" sz="1200" b="0" i="0" kern="1200" dirty="0" smtClean="0">
                <a:solidFill>
                  <a:schemeClr val="tx1"/>
                </a:solidFill>
                <a:latin typeface="+mn-lt"/>
                <a:ea typeface="+mn-ea"/>
                <a:cs typeface="+mn-cs"/>
              </a:rPr>
              <a:t>Examples of Web 2.0 include social networking sites, blogs, wikis, </a:t>
            </a:r>
            <a:r>
              <a:rPr lang="en-US" sz="1200" b="0" i="0" kern="1200" dirty="0" err="1" smtClean="0">
                <a:solidFill>
                  <a:schemeClr val="tx1"/>
                </a:solidFill>
                <a:latin typeface="+mn-lt"/>
                <a:ea typeface="+mn-ea"/>
                <a:cs typeface="+mn-cs"/>
              </a:rPr>
              <a:t>folksonomies</a:t>
            </a:r>
            <a:r>
              <a:rPr lang="en-US" sz="1200" b="0" i="0" kern="1200" dirty="0" smtClean="0">
                <a:solidFill>
                  <a:schemeClr val="tx1"/>
                </a:solidFill>
                <a:latin typeface="+mn-lt"/>
                <a:ea typeface="+mn-ea"/>
                <a:cs typeface="+mn-cs"/>
              </a:rPr>
              <a:t>, video sharing sites, hosted services, Web applications, and </a:t>
            </a:r>
            <a:r>
              <a:rPr lang="en-US" sz="1200" b="0" i="0" kern="1200" dirty="0" err="1" smtClean="0">
                <a:solidFill>
                  <a:schemeClr val="tx1"/>
                </a:solidFill>
                <a:latin typeface="+mn-lt"/>
                <a:ea typeface="+mn-ea"/>
                <a:cs typeface="+mn-cs"/>
              </a:rPr>
              <a:t>mashups</a:t>
            </a:r>
            <a:endParaRPr lang="en-US" dirty="0"/>
          </a:p>
        </p:txBody>
      </p:sp>
      <p:sp>
        <p:nvSpPr>
          <p:cNvPr id="4" name="Slide Number Placeholder 3"/>
          <p:cNvSpPr>
            <a:spLocks noGrp="1"/>
          </p:cNvSpPr>
          <p:nvPr>
            <p:ph type="sldNum" sz="quarter" idx="10"/>
          </p:nvPr>
        </p:nvSpPr>
        <p:spPr/>
        <p:txBody>
          <a:bodyPr/>
          <a:lstStyle/>
          <a:p>
            <a:fld id="{55250535-1BCA-4239-9A65-54DE6F986C6B}"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example of a huge</a:t>
            </a:r>
            <a:r>
              <a:rPr lang="en-US" baseline="0" dirty="0" smtClean="0"/>
              <a:t> impact of technology in education is the rise of what we call Learning Management System.</a:t>
            </a:r>
          </a:p>
          <a:p>
            <a:endParaRPr lang="en-US" baseline="0" dirty="0" smtClean="0"/>
          </a:p>
          <a:p>
            <a:r>
              <a:rPr lang="en-US" dirty="0" smtClean="0">
                <a:latin typeface="Century Gothic" pitchFamily="34" charset="0"/>
              </a:rPr>
              <a:t>According to </a:t>
            </a:r>
            <a:r>
              <a:rPr lang="en-US" b="1" dirty="0" smtClean="0">
                <a:latin typeface="Century Gothic" pitchFamily="34" charset="0"/>
              </a:rPr>
              <a:t>Wikipedia</a:t>
            </a:r>
            <a:r>
              <a:rPr lang="en-US" dirty="0" smtClean="0">
                <a:latin typeface="Century Gothic" pitchFamily="34" charset="0"/>
              </a:rPr>
              <a:t> – a Web 2.0 tool– “a learning management system (LMS) is a software application for the administration, documentation, tracking, reporting and delivery of</a:t>
            </a:r>
            <a:r>
              <a:rPr lang="en-US" b="1" dirty="0" smtClean="0">
                <a:latin typeface="Century Gothic" pitchFamily="34" charset="0"/>
              </a:rPr>
              <a:t> </a:t>
            </a:r>
            <a:r>
              <a:rPr lang="en-US" dirty="0" smtClean="0">
                <a:latin typeface="Century Gothic" pitchFamily="34" charset="0"/>
              </a:rPr>
              <a:t>electronic</a:t>
            </a:r>
            <a:r>
              <a:rPr lang="en-US" b="1" dirty="0" smtClean="0">
                <a:solidFill>
                  <a:srgbClr val="FF0000"/>
                </a:solidFill>
                <a:latin typeface="Century Gothic" pitchFamily="34" charset="0"/>
              </a:rPr>
              <a:t> educational technology </a:t>
            </a:r>
            <a:r>
              <a:rPr lang="en-US" dirty="0" smtClean="0">
                <a:latin typeface="Century Gothic" pitchFamily="34" charset="0"/>
              </a:rPr>
              <a:t>(also called e-learning) </a:t>
            </a:r>
            <a:r>
              <a:rPr lang="en-US" b="1" dirty="0" smtClean="0">
                <a:solidFill>
                  <a:srgbClr val="0070C0"/>
                </a:solidFill>
                <a:latin typeface="Century Gothic" pitchFamily="34" charset="0"/>
              </a:rPr>
              <a:t>education</a:t>
            </a:r>
            <a:r>
              <a:rPr lang="en-US" dirty="0" smtClean="0">
                <a:solidFill>
                  <a:srgbClr val="0070C0"/>
                </a:solidFill>
                <a:latin typeface="Century Gothic" pitchFamily="34" charset="0"/>
              </a:rPr>
              <a:t> </a:t>
            </a:r>
            <a:r>
              <a:rPr lang="en-US" b="1" dirty="0" smtClean="0">
                <a:solidFill>
                  <a:srgbClr val="0070C0"/>
                </a:solidFill>
                <a:latin typeface="Century Gothic" pitchFamily="34" charset="0"/>
              </a:rPr>
              <a:t>courses or training programs</a:t>
            </a:r>
            <a:r>
              <a:rPr lang="en-US" dirty="0" smtClean="0">
                <a:solidFill>
                  <a:srgbClr val="0070C0"/>
                </a:solidFill>
                <a:latin typeface="Century Gothic" pitchFamily="34" charset="0"/>
              </a:rPr>
              <a:t>.”</a:t>
            </a:r>
            <a:endParaRPr lang="en-US" dirty="0">
              <a:solidFill>
                <a:srgbClr val="0070C0"/>
              </a:solidFill>
              <a:latin typeface="Century Gothic" pitchFamily="34" charset="0"/>
            </a:endParaRPr>
          </a:p>
        </p:txBody>
      </p:sp>
      <p:sp>
        <p:nvSpPr>
          <p:cNvPr id="4" name="Slide Number Placeholder 3"/>
          <p:cNvSpPr>
            <a:spLocks noGrp="1"/>
          </p:cNvSpPr>
          <p:nvPr>
            <p:ph type="sldNum" sz="quarter" idx="10"/>
          </p:nvPr>
        </p:nvSpPr>
        <p:spPr/>
        <p:txBody>
          <a:bodyPr/>
          <a:lstStyle/>
          <a:p>
            <a:fld id="{55250535-1BCA-4239-9A65-54DE6F986C6B}"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Such examples of Learning Management Systems</a:t>
            </a:r>
            <a:r>
              <a:rPr lang="en-US" baseline="0" dirty="0" smtClean="0"/>
              <a:t> are </a:t>
            </a:r>
            <a:r>
              <a:rPr lang="en-US" baseline="0" dirty="0" err="1" smtClean="0"/>
              <a:t>Edmodo</a:t>
            </a:r>
            <a:r>
              <a:rPr lang="en-US" baseline="0" dirty="0" smtClean="0"/>
              <a:t>, Desire2Learn, </a:t>
            </a:r>
            <a:r>
              <a:rPr lang="en-US" baseline="0" dirty="0" err="1" smtClean="0"/>
              <a:t>Moodle</a:t>
            </a:r>
            <a:r>
              <a:rPr lang="en-US" baseline="0" dirty="0" smtClean="0"/>
              <a:t> , Google Classroom and Blackboard, </a:t>
            </a:r>
          </a:p>
          <a:p>
            <a:r>
              <a:rPr lang="en-US" baseline="0" dirty="0" smtClean="0"/>
              <a:t>I’m sure some of you are already familiar with these applications or already using these tools in their teaching practice. These are like “Virtual Classrooms” and is only ONE of the many ways that technology has influenced our teaching practices.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a:t>
            </a:r>
            <a:r>
              <a:rPr lang="en-US" dirty="0" smtClean="0"/>
              <a:t>changes happening in educational technology does not only mean a transfer from pen and paper and uploading the content it online or saving it on a flash drive</a:t>
            </a:r>
            <a:r>
              <a:rPr lang="en-US" dirty="0" smtClean="0"/>
              <a:t>. Educational</a:t>
            </a:r>
            <a:r>
              <a:rPr lang="en-US" baseline="0" dirty="0" smtClean="0"/>
              <a:t> technology does not only mean asking students to use a technology for the sake of joining the band wagon. </a:t>
            </a:r>
            <a:r>
              <a:rPr lang="en-US" dirty="0" smtClean="0"/>
              <a:t>I will show a </a:t>
            </a:r>
            <a:r>
              <a:rPr lang="en-US" baseline="0" dirty="0" smtClean="0"/>
              <a:t>comic that shows an example of a teacher applying a Web 2.0 tool inside the classroom. </a:t>
            </a:r>
          </a:p>
        </p:txBody>
      </p:sp>
      <p:sp>
        <p:nvSpPr>
          <p:cNvPr id="4" name="Slide Number Placeholder 3"/>
          <p:cNvSpPr>
            <a:spLocks noGrp="1"/>
          </p:cNvSpPr>
          <p:nvPr>
            <p:ph type="sldNum" sz="quarter" idx="10"/>
          </p:nvPr>
        </p:nvSpPr>
        <p:spPr/>
        <p:txBody>
          <a:bodyPr/>
          <a:lstStyle/>
          <a:p>
            <a:fld id="{55250535-1BCA-4239-9A65-54DE6F986C6B}"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In this scenario the Teacher uses the Web 2.0 tool, Twitter to assess how the students evaluate their summer vacation.</a:t>
            </a:r>
          </a:p>
          <a:p>
            <a:endParaRPr lang="en-US" baseline="0" dirty="0" smtClean="0"/>
          </a:p>
          <a:p>
            <a:r>
              <a:rPr lang="en-US" baseline="0" dirty="0" smtClean="0"/>
              <a:t>Teacher says, with your mobile device, tweet in 140 characters or less, how was your summer vacation. </a:t>
            </a:r>
          </a:p>
          <a:p>
            <a:r>
              <a:rPr lang="en-US" baseline="0" dirty="0" smtClean="0"/>
              <a:t>Students says, “I’m not synced” “I have no </a:t>
            </a:r>
            <a:r>
              <a:rPr lang="en-US" baseline="0" dirty="0" err="1" smtClean="0"/>
              <a:t>wifi</a:t>
            </a:r>
            <a:r>
              <a:rPr lang="en-US" baseline="0" dirty="0" smtClean="0"/>
              <a:t> connection” “My battery is dead”.</a:t>
            </a:r>
          </a:p>
          <a:p>
            <a:endParaRPr lang="en-US" baseline="0" dirty="0" smtClean="0"/>
          </a:p>
          <a:p>
            <a:r>
              <a:rPr lang="en-US" baseline="0" dirty="0" smtClean="0"/>
              <a:t>The statement below reads “School resumes today around the country. Teachers transition children slowly”. </a:t>
            </a:r>
          </a:p>
        </p:txBody>
      </p:sp>
      <p:sp>
        <p:nvSpPr>
          <p:cNvPr id="4" name="Slide Number Placeholder 3"/>
          <p:cNvSpPr>
            <a:spLocks noGrp="1"/>
          </p:cNvSpPr>
          <p:nvPr>
            <p:ph type="sldNum" sz="quarter" idx="10"/>
          </p:nvPr>
        </p:nvSpPr>
        <p:spPr/>
        <p:txBody>
          <a:bodyPr/>
          <a:lstStyle/>
          <a:p>
            <a:fld id="{55250535-1BCA-4239-9A65-54DE6F986C6B}"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Let’s remove the word children and not the statement reads “School resumes today around the country. Teachers transition slowly”. I’m referring to how we as teachers transition slowly in adapting technology in education, the “proper” way.</a:t>
            </a:r>
          </a:p>
          <a:p>
            <a:endParaRPr lang="en-US" baseline="0" dirty="0" smtClean="0"/>
          </a:p>
          <a:p>
            <a:r>
              <a:rPr lang="en-US" baseline="0" dirty="0" smtClean="0"/>
              <a:t>“Teachers transition slowly”. This statement is actually both a challenge and reality in our industry. </a:t>
            </a:r>
            <a:endParaRPr lang="en-US" baseline="0" dirty="0" smtClean="0"/>
          </a:p>
        </p:txBody>
      </p:sp>
      <p:sp>
        <p:nvSpPr>
          <p:cNvPr id="4" name="Slide Number Placeholder 3"/>
          <p:cNvSpPr>
            <a:spLocks noGrp="1"/>
          </p:cNvSpPr>
          <p:nvPr>
            <p:ph type="sldNum" sz="quarter" idx="10"/>
          </p:nvPr>
        </p:nvSpPr>
        <p:spPr/>
        <p:txBody>
          <a:bodyPr/>
          <a:lstStyle/>
          <a:p>
            <a:fld id="{55250535-1BCA-4239-9A65-54DE6F986C6B}"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buNone/>
            </a:pPr>
            <a:r>
              <a:rPr lang="en-US" sz="1200" b="1" dirty="0" smtClean="0">
                <a:latin typeface="Century Gothic" pitchFamily="34" charset="0"/>
              </a:rPr>
              <a:t>There is so much more that teachers need to learn in </a:t>
            </a:r>
            <a:r>
              <a:rPr lang="en-US" sz="1200" b="1" dirty="0" smtClean="0">
                <a:solidFill>
                  <a:srgbClr val="008000"/>
                </a:solidFill>
                <a:latin typeface="Century Gothic" pitchFamily="34" charset="0"/>
              </a:rPr>
              <a:t>understanding the teaching and learning process </a:t>
            </a:r>
            <a:r>
              <a:rPr lang="en-US" sz="1200" b="1" dirty="0" smtClean="0">
                <a:latin typeface="Century Gothic" pitchFamily="34" charset="0"/>
              </a:rPr>
              <a:t>of using</a:t>
            </a:r>
            <a:r>
              <a:rPr lang="en-US" sz="1200" b="1" baseline="0" dirty="0" smtClean="0">
                <a:latin typeface="Century Gothic" pitchFamily="34" charset="0"/>
              </a:rPr>
              <a:t> technology inside or outside the classroom.</a:t>
            </a:r>
            <a:endParaRPr lang="en-US" sz="1200" b="1" dirty="0" smtClean="0">
              <a:latin typeface="Century Gothic" pitchFamily="34" charset="0"/>
            </a:endParaRPr>
          </a:p>
          <a:p>
            <a:endParaRPr lang="en-US" sz="1200" b="0" i="0" kern="1200" baseline="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This </a:t>
            </a:r>
            <a:r>
              <a:rPr lang="en-US" sz="1200" b="0" i="0" kern="1200" dirty="0" smtClean="0">
                <a:solidFill>
                  <a:schemeClr val="tx1"/>
                </a:solidFill>
                <a:latin typeface="+mn-lt"/>
                <a:ea typeface="+mn-ea"/>
                <a:cs typeface="+mn-cs"/>
              </a:rPr>
              <a:t>is why the division of Online and Computerized assessment has been </a:t>
            </a:r>
            <a:r>
              <a:rPr lang="en-US" sz="1200" b="0" i="0" kern="1200" dirty="0" smtClean="0">
                <a:solidFill>
                  <a:schemeClr val="tx1"/>
                </a:solidFill>
                <a:latin typeface="+mn-lt"/>
                <a:ea typeface="+mn-ea"/>
                <a:cs typeface="+mn-cs"/>
              </a:rPr>
              <a:t>established by</a:t>
            </a:r>
            <a:r>
              <a:rPr lang="en-US" sz="1200" b="0" i="0" kern="1200" baseline="0" dirty="0" smtClean="0">
                <a:solidFill>
                  <a:schemeClr val="tx1"/>
                </a:solidFill>
                <a:latin typeface="+mn-lt"/>
                <a:ea typeface="+mn-ea"/>
                <a:cs typeface="+mn-cs"/>
              </a:rPr>
              <a:t> PEMEA</a:t>
            </a:r>
            <a:r>
              <a:rPr lang="en-US" sz="1200" b="0" i="0" kern="120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55250535-1BCA-4239-9A65-54DE6F986C6B}"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Century Gothic" pitchFamily="34" charset="0"/>
              </a:rPr>
              <a:t>The first objective of this division is to develop  a set of standards on </a:t>
            </a:r>
            <a:r>
              <a:rPr lang="en-US" sz="1200" b="1" dirty="0" smtClean="0">
                <a:solidFill>
                  <a:srgbClr val="FF0000"/>
                </a:solidFill>
                <a:latin typeface="Century Gothic" pitchFamily="34" charset="0"/>
              </a:rPr>
              <a:t>online and computerized assessment.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FF0000"/>
                </a:solidFill>
                <a:latin typeface="Century Gothic" pitchFamily="34" charset="0"/>
              </a:rPr>
              <a:t>What</a:t>
            </a:r>
            <a:r>
              <a:rPr lang="en-US" sz="1200" b="1" baseline="0" dirty="0" smtClean="0">
                <a:solidFill>
                  <a:srgbClr val="FF0000"/>
                </a:solidFill>
                <a:latin typeface="Century Gothic" pitchFamily="34" charset="0"/>
              </a:rPr>
              <a:t> is the “proper”  way to adapt online or computerized assessments? </a:t>
            </a:r>
            <a:endParaRPr lang="en-US" sz="1200" b="1" dirty="0" smtClean="0">
              <a:solidFill>
                <a:srgbClr val="FF0000"/>
              </a:solidFill>
              <a:latin typeface="Century Gothic" pitchFamily="34" charset="0"/>
            </a:endParaRPr>
          </a:p>
        </p:txBody>
      </p:sp>
      <p:sp>
        <p:nvSpPr>
          <p:cNvPr id="4" name="Slide Number Placeholder 3"/>
          <p:cNvSpPr>
            <a:spLocks noGrp="1"/>
          </p:cNvSpPr>
          <p:nvPr>
            <p:ph type="sldNum" sz="quarter" idx="10"/>
          </p:nvPr>
        </p:nvSpPr>
        <p:spPr/>
        <p:txBody>
          <a:bodyPr/>
          <a:lstStyle/>
          <a:p>
            <a:fld id="{55250535-1BCA-4239-9A65-54DE6F986C6B}"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83F1EB-A367-4DC7-8A20-9C6B6F2F6655}" type="datetimeFigureOut">
              <a:rPr lang="en-US" smtClean="0"/>
              <a:pPr/>
              <a:t>9/26/2015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9988CE-39E9-4868-9AB8-085E4BA56519}" type="slidenum">
              <a:rPr lang="en-US" smtClean="0"/>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83F1EB-A367-4DC7-8A20-9C6B6F2F6655}" type="datetimeFigureOut">
              <a:rPr lang="en-US" smtClean="0"/>
              <a:pPr/>
              <a:t>9/26/2015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9988CE-39E9-4868-9AB8-085E4BA56519}"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83F1EB-A367-4DC7-8A20-9C6B6F2F6655}" type="datetimeFigureOut">
              <a:rPr lang="en-US" smtClean="0"/>
              <a:pPr/>
              <a:t>9/26/2015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9988CE-39E9-4868-9AB8-085E4BA56519}" type="slidenum">
              <a:rPr lang="en-US" smtClean="0"/>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83F1EB-A367-4DC7-8A20-9C6B6F2F6655}" type="datetimeFigureOut">
              <a:rPr lang="en-US" smtClean="0"/>
              <a:pPr/>
              <a:t>9/26/2015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9988CE-39E9-4868-9AB8-085E4BA56519}" type="slidenum">
              <a:rPr lang="en-US" smtClean="0"/>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83F1EB-A367-4DC7-8A20-9C6B6F2F6655}" type="datetimeFigureOut">
              <a:rPr lang="en-US" smtClean="0"/>
              <a:pPr/>
              <a:t>9/26/2015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9988CE-39E9-4868-9AB8-085E4BA56519}" type="slidenum">
              <a:rPr lang="en-US" smtClean="0"/>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83F1EB-A367-4DC7-8A20-9C6B6F2F6655}" type="datetimeFigureOut">
              <a:rPr lang="en-US" smtClean="0"/>
              <a:pPr/>
              <a:t>9/26/2015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9988CE-39E9-4868-9AB8-085E4BA56519}" type="slidenum">
              <a:rPr lang="en-US" smtClean="0"/>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83F1EB-A367-4DC7-8A20-9C6B6F2F6655}" type="datetimeFigureOut">
              <a:rPr lang="en-US" smtClean="0"/>
              <a:pPr/>
              <a:t>9/26/2015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9988CE-39E9-4868-9AB8-085E4BA56519}" type="slidenum">
              <a:rPr lang="en-US" smtClean="0"/>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83F1EB-A367-4DC7-8A20-9C6B6F2F6655}" type="datetimeFigureOut">
              <a:rPr lang="en-US" smtClean="0"/>
              <a:pPr/>
              <a:t>9/26/2015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9988CE-39E9-4868-9AB8-085E4BA56519}"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83F1EB-A367-4DC7-8A20-9C6B6F2F6655}" type="datetimeFigureOut">
              <a:rPr lang="en-US" smtClean="0"/>
              <a:pPr/>
              <a:t>9/26/2015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9988CE-39E9-4868-9AB8-085E4BA56519}"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83F1EB-A367-4DC7-8A20-9C6B6F2F6655}" type="datetimeFigureOut">
              <a:rPr lang="en-US" smtClean="0"/>
              <a:pPr/>
              <a:t>9/26/2015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9988CE-39E9-4868-9AB8-085E4BA56519}"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83F1EB-A367-4DC7-8A20-9C6B6F2F6655}" type="datetimeFigureOut">
              <a:rPr lang="en-US" smtClean="0"/>
              <a:pPr/>
              <a:t>9/26/2015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9988CE-39E9-4868-9AB8-085E4BA56519}" type="slidenum">
              <a:rPr lang="en-US" smtClean="0"/>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83F1EB-A367-4DC7-8A20-9C6B6F2F6655}" type="datetimeFigureOut">
              <a:rPr lang="en-US" smtClean="0"/>
              <a:pPr/>
              <a:t>9/26/2015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9988CE-39E9-4868-9AB8-085E4BA5651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forbes.com/sites/meghancasserly/2012/05/11/10-jobs-that-didnt-exist-10-years-ago/"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2971800"/>
            <a:ext cx="8229600" cy="609600"/>
          </a:xfrm>
        </p:spPr>
        <p:txBody>
          <a:bodyPr/>
          <a:lstStyle/>
          <a:p>
            <a:r>
              <a:rPr lang="en-US" dirty="0" smtClean="0">
                <a:solidFill>
                  <a:srgbClr val="00B050"/>
                </a:solidFill>
                <a:latin typeface="Century Gothic" pitchFamily="34" charset="0"/>
              </a:rPr>
              <a:t>Specialty Division</a:t>
            </a:r>
          </a:p>
        </p:txBody>
      </p:sp>
      <p:sp>
        <p:nvSpPr>
          <p:cNvPr id="4" name="Rectangle 3"/>
          <p:cNvSpPr/>
          <p:nvPr/>
        </p:nvSpPr>
        <p:spPr>
          <a:xfrm>
            <a:off x="533400" y="3733800"/>
            <a:ext cx="8077200" cy="369332"/>
          </a:xfrm>
          <a:prstGeom prst="rect">
            <a:avLst/>
          </a:prstGeom>
        </p:spPr>
        <p:txBody>
          <a:bodyPr wrap="square">
            <a:spAutoFit/>
          </a:bodyPr>
          <a:lstStyle/>
          <a:p>
            <a:pPr algn="ctr"/>
            <a:r>
              <a:rPr lang="en-US" b="1" dirty="0" smtClean="0">
                <a:solidFill>
                  <a:schemeClr val="tx2">
                    <a:lumMod val="50000"/>
                  </a:schemeClr>
                </a:solidFill>
                <a:latin typeface="Century Gothic" pitchFamily="34" charset="0"/>
              </a:rPr>
              <a:t>Philippine Educational Measurement and Evaluation Association</a:t>
            </a:r>
            <a:endParaRPr lang="en-US" b="1" dirty="0">
              <a:solidFill>
                <a:schemeClr val="tx2">
                  <a:lumMod val="50000"/>
                </a:schemeClr>
              </a:solidFill>
              <a:latin typeface="Century Gothic" pitchFamily="34" charset="0"/>
            </a:endParaRPr>
          </a:p>
        </p:txBody>
      </p:sp>
      <p:pic>
        <p:nvPicPr>
          <p:cNvPr id="7" name="Picture 6" descr="title.PNG"/>
          <p:cNvPicPr>
            <a:picLocks noChangeAspect="1"/>
          </p:cNvPicPr>
          <p:nvPr/>
        </p:nvPicPr>
        <p:blipFill>
          <a:blip r:embed="rId3" cstate="print"/>
          <a:stretch>
            <a:fillRect/>
          </a:stretch>
        </p:blipFill>
        <p:spPr>
          <a:xfrm>
            <a:off x="376622" y="0"/>
            <a:ext cx="8767378" cy="2867525"/>
          </a:xfrm>
          <a:prstGeom prst="rect">
            <a:avLst/>
          </a:prstGeom>
        </p:spPr>
      </p:pic>
      <p:pic>
        <p:nvPicPr>
          <p:cNvPr id="1028" name="Picture 4" descr="https://encrypted-tbn1.gstatic.com/images?q=tbn:ANd9GcRjprzqZmi6-XL4kCnUwIJOw43pn_f381-OFc44fH0es4xjjDkryA"/>
          <p:cNvPicPr>
            <a:picLocks noChangeAspect="1" noChangeArrowheads="1"/>
          </p:cNvPicPr>
          <p:nvPr/>
        </p:nvPicPr>
        <p:blipFill>
          <a:blip r:embed="rId4" cstate="print"/>
          <a:srcRect/>
          <a:stretch>
            <a:fillRect/>
          </a:stretch>
        </p:blipFill>
        <p:spPr bwMode="auto">
          <a:xfrm>
            <a:off x="6019800" y="4114800"/>
            <a:ext cx="2143125" cy="2143125"/>
          </a:xfrm>
          <a:prstGeom prst="rect">
            <a:avLst/>
          </a:prstGeom>
          <a:noFill/>
        </p:spPr>
      </p:pic>
      <p:pic>
        <p:nvPicPr>
          <p:cNvPr id="1030" name="Picture 6" descr="http://www.imauk.com/wp-content/uploads/2013/11/elearningimagewebready.jpg"/>
          <p:cNvPicPr>
            <a:picLocks noChangeAspect="1" noChangeArrowheads="1"/>
          </p:cNvPicPr>
          <p:nvPr/>
        </p:nvPicPr>
        <p:blipFill>
          <a:blip r:embed="rId5" cstate="print"/>
          <a:srcRect/>
          <a:stretch>
            <a:fillRect/>
          </a:stretch>
        </p:blipFill>
        <p:spPr bwMode="auto">
          <a:xfrm>
            <a:off x="838200" y="4114800"/>
            <a:ext cx="2286000" cy="2286001"/>
          </a:xfrm>
          <a:prstGeom prst="rect">
            <a:avLst/>
          </a:prstGeom>
          <a:noFill/>
        </p:spPr>
      </p:pic>
      <p:sp>
        <p:nvSpPr>
          <p:cNvPr id="10" name="Rectangle 9"/>
          <p:cNvSpPr/>
          <p:nvPr/>
        </p:nvSpPr>
        <p:spPr>
          <a:xfrm>
            <a:off x="609600" y="6248400"/>
            <a:ext cx="8077200" cy="369332"/>
          </a:xfrm>
          <a:prstGeom prst="rect">
            <a:avLst/>
          </a:prstGeom>
        </p:spPr>
        <p:txBody>
          <a:bodyPr wrap="square">
            <a:spAutoFit/>
          </a:bodyPr>
          <a:lstStyle/>
          <a:p>
            <a:pPr algn="ctr"/>
            <a:r>
              <a:rPr lang="en-US" b="1" dirty="0" smtClean="0">
                <a:solidFill>
                  <a:schemeClr val="tx2">
                    <a:lumMod val="50000"/>
                  </a:schemeClr>
                </a:solidFill>
                <a:latin typeface="Century Gothic" pitchFamily="34" charset="0"/>
              </a:rPr>
              <a:t>Presented By: Toni Rose </a:t>
            </a:r>
            <a:r>
              <a:rPr lang="en-US" b="1" dirty="0" err="1" smtClean="0">
                <a:solidFill>
                  <a:schemeClr val="tx2">
                    <a:lumMod val="50000"/>
                  </a:schemeClr>
                </a:solidFill>
                <a:latin typeface="Century Gothic" pitchFamily="34" charset="0"/>
              </a:rPr>
              <a:t>Piñero</a:t>
            </a:r>
            <a:r>
              <a:rPr lang="en-US" b="1" dirty="0" smtClean="0">
                <a:solidFill>
                  <a:schemeClr val="tx2">
                    <a:lumMod val="50000"/>
                  </a:schemeClr>
                </a:solidFill>
                <a:latin typeface="Century Gothic" pitchFamily="34" charset="0"/>
              </a:rPr>
              <a:t>, </a:t>
            </a:r>
            <a:r>
              <a:rPr lang="en-US" b="1" dirty="0" err="1" smtClean="0">
                <a:solidFill>
                  <a:schemeClr val="tx2">
                    <a:lumMod val="50000"/>
                  </a:schemeClr>
                </a:solidFill>
                <a:latin typeface="Century Gothic" pitchFamily="34" charset="0"/>
              </a:rPr>
              <a:t>RPm</a:t>
            </a:r>
            <a:endParaRPr lang="en-US" b="1" dirty="0">
              <a:solidFill>
                <a:schemeClr val="tx2">
                  <a:lumMod val="50000"/>
                </a:schemeClr>
              </a:solidFill>
              <a:latin typeface="Century Gothic" pitchFamily="34" charset="0"/>
            </a:endParaRPr>
          </a:p>
        </p:txBody>
      </p:sp>
      <p:pic>
        <p:nvPicPr>
          <p:cNvPr id="1032" name="Picture 8" descr="https://pbs.twimg.com/profile_images/1974152784/pemea-logo_400x400.jpg"/>
          <p:cNvPicPr>
            <a:picLocks noChangeAspect="1" noChangeArrowheads="1"/>
          </p:cNvPicPr>
          <p:nvPr/>
        </p:nvPicPr>
        <p:blipFill>
          <a:blip r:embed="rId6" cstate="print"/>
          <a:srcRect/>
          <a:stretch>
            <a:fillRect/>
          </a:stretch>
        </p:blipFill>
        <p:spPr bwMode="auto">
          <a:xfrm>
            <a:off x="3886200" y="4419600"/>
            <a:ext cx="1371600" cy="1371600"/>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3" cstate="print"/>
          <a:srcRect/>
          <a:stretch>
            <a:fillRect/>
          </a:stretch>
        </p:blipFill>
        <p:spPr bwMode="auto">
          <a:xfrm>
            <a:off x="0" y="76200"/>
            <a:ext cx="9144000" cy="655969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381000" y="3581400"/>
            <a:ext cx="8229600" cy="1200329"/>
          </a:xfrm>
          <a:prstGeom prst="rect">
            <a:avLst/>
          </a:prstGeom>
        </p:spPr>
        <p:txBody>
          <a:bodyPr wrap="square">
            <a:spAutoFit/>
          </a:bodyPr>
          <a:lstStyle/>
          <a:p>
            <a:pPr algn="ctr"/>
            <a:r>
              <a:rPr lang="en-US" sz="3600" b="1" dirty="0" smtClean="0">
                <a:latin typeface="Century Gothic" pitchFamily="34" charset="0"/>
              </a:rPr>
              <a:t>Standards on </a:t>
            </a:r>
            <a:r>
              <a:rPr lang="en-US" sz="3600" b="1" dirty="0" smtClean="0">
                <a:solidFill>
                  <a:srgbClr val="FF0000"/>
                </a:solidFill>
                <a:latin typeface="Century Gothic" pitchFamily="34" charset="0"/>
              </a:rPr>
              <a:t>quality</a:t>
            </a:r>
            <a:r>
              <a:rPr lang="en-US" sz="3600" b="1" dirty="0" smtClean="0">
                <a:latin typeface="Century Gothic" pitchFamily="34" charset="0"/>
              </a:rPr>
              <a:t> online </a:t>
            </a:r>
            <a:r>
              <a:rPr lang="en-US" sz="3600" b="1" dirty="0" smtClean="0">
                <a:latin typeface="Century Gothic" pitchFamily="34" charset="0"/>
              </a:rPr>
              <a:t>and computerized assessment.</a:t>
            </a:r>
            <a:endParaRPr lang="en-US" sz="3600" b="1" dirty="0">
              <a:latin typeface="Century Gothic" pitchFamily="34" charset="0"/>
            </a:endParaRPr>
          </a:p>
        </p:txBody>
      </p:sp>
      <p:pic>
        <p:nvPicPr>
          <p:cNvPr id="5" name="Picture 4" descr="title.PNG"/>
          <p:cNvPicPr>
            <a:picLocks noChangeAspect="1"/>
          </p:cNvPicPr>
          <p:nvPr/>
        </p:nvPicPr>
        <p:blipFill>
          <a:blip r:embed="rId3" cstate="print"/>
          <a:stretch>
            <a:fillRect/>
          </a:stretch>
        </p:blipFill>
        <p:spPr>
          <a:xfrm>
            <a:off x="376622" y="180475"/>
            <a:ext cx="8767378" cy="2867525"/>
          </a:xfrm>
          <a:prstGeom prst="rect">
            <a:avLst/>
          </a:prstGeom>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descr="title.PNG"/>
          <p:cNvPicPr>
            <a:picLocks noChangeAspect="1"/>
          </p:cNvPicPr>
          <p:nvPr/>
        </p:nvPicPr>
        <p:blipFill>
          <a:blip r:embed="rId3" cstate="print"/>
          <a:stretch>
            <a:fillRect/>
          </a:stretch>
        </p:blipFill>
        <p:spPr>
          <a:xfrm>
            <a:off x="376622" y="180475"/>
            <a:ext cx="8767378" cy="2867525"/>
          </a:xfrm>
          <a:prstGeom prst="rect">
            <a:avLst/>
          </a:prstGeom>
        </p:spPr>
      </p:pic>
      <p:sp>
        <p:nvSpPr>
          <p:cNvPr id="6" name="Rectangle 5"/>
          <p:cNvSpPr/>
          <p:nvPr/>
        </p:nvSpPr>
        <p:spPr>
          <a:xfrm>
            <a:off x="533400" y="2971800"/>
            <a:ext cx="8153400" cy="2862322"/>
          </a:xfrm>
          <a:prstGeom prst="rect">
            <a:avLst/>
          </a:prstGeom>
        </p:spPr>
        <p:txBody>
          <a:bodyPr wrap="square">
            <a:spAutoFit/>
          </a:bodyPr>
          <a:lstStyle/>
          <a:p>
            <a:r>
              <a:rPr lang="en-US" sz="3600" b="1" dirty="0" smtClean="0">
                <a:latin typeface="Century Gothic" pitchFamily="34" charset="0"/>
              </a:rPr>
              <a:t>What are the necessary requirements that we need to consider when we deliver online and computerized assessment?</a:t>
            </a:r>
            <a:br>
              <a:rPr lang="en-US" sz="3600" b="1" dirty="0" smtClean="0">
                <a:latin typeface="Century Gothic" pitchFamily="34" charset="0"/>
              </a:rPr>
            </a:br>
            <a:endParaRPr lang="en-US" sz="3600" b="1" dirty="0">
              <a:latin typeface="Century Gothic" pitchFamily="34" charset="0"/>
            </a:endParaRPr>
          </a:p>
        </p:txBody>
      </p:sp>
      <p:sp>
        <p:nvSpPr>
          <p:cNvPr id="7" name="Rectangle 6"/>
          <p:cNvSpPr/>
          <p:nvPr/>
        </p:nvSpPr>
        <p:spPr>
          <a:xfrm>
            <a:off x="381000" y="5943600"/>
            <a:ext cx="8305800" cy="369332"/>
          </a:xfrm>
          <a:prstGeom prst="rect">
            <a:avLst/>
          </a:prstGeom>
        </p:spPr>
        <p:txBody>
          <a:bodyPr wrap="square">
            <a:spAutoFit/>
          </a:bodyPr>
          <a:lstStyle/>
          <a:p>
            <a:r>
              <a:rPr lang="en-US" dirty="0" smtClean="0">
                <a:latin typeface="Century Gothic" pitchFamily="34" charset="0"/>
              </a:rPr>
              <a:t>i.e. delivery</a:t>
            </a:r>
            <a:r>
              <a:rPr lang="en-US" dirty="0" smtClean="0">
                <a:latin typeface="Century Gothic" pitchFamily="34" charset="0"/>
              </a:rPr>
              <a:t>, type of technology, </a:t>
            </a:r>
            <a:r>
              <a:rPr lang="en-US" dirty="0" smtClean="0">
                <a:latin typeface="Century Gothic" pitchFamily="34" charset="0"/>
              </a:rPr>
              <a:t> interface</a:t>
            </a:r>
            <a:r>
              <a:rPr lang="en-US" dirty="0" smtClean="0">
                <a:latin typeface="Century Gothic" pitchFamily="34" charset="0"/>
              </a:rPr>
              <a:t>, design </a:t>
            </a:r>
            <a:r>
              <a:rPr lang="en-US" dirty="0" smtClean="0">
                <a:latin typeface="Century Gothic" pitchFamily="34" charset="0"/>
              </a:rPr>
              <a:t>&amp; many </a:t>
            </a:r>
            <a:r>
              <a:rPr lang="en-US" dirty="0" smtClean="0">
                <a:latin typeface="Century Gothic" pitchFamily="34" charset="0"/>
              </a:rPr>
              <a:t>more factors.</a:t>
            </a:r>
            <a:endParaRPr lang="en-US" dirty="0">
              <a:latin typeface="Century Gothic"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533400"/>
            <a:ext cx="8839200" cy="609600"/>
          </a:xfrm>
        </p:spPr>
        <p:txBody>
          <a:bodyPr>
            <a:normAutofit/>
          </a:bodyPr>
          <a:lstStyle/>
          <a:p>
            <a:r>
              <a:rPr lang="en-US" dirty="0" smtClean="0">
                <a:solidFill>
                  <a:schemeClr val="tx1"/>
                </a:solidFill>
                <a:latin typeface="Century Gothic" pitchFamily="34" charset="0"/>
              </a:rPr>
              <a:t>Invitation to join the Specialty Division of: </a:t>
            </a:r>
            <a:endParaRPr lang="en-US" dirty="0" smtClean="0">
              <a:solidFill>
                <a:schemeClr val="tx1"/>
              </a:solidFill>
              <a:latin typeface="Century Gothic" pitchFamily="34" charset="0"/>
            </a:endParaRPr>
          </a:p>
        </p:txBody>
      </p:sp>
      <p:pic>
        <p:nvPicPr>
          <p:cNvPr id="7" name="Picture 6" descr="title.PNG"/>
          <p:cNvPicPr>
            <a:picLocks noChangeAspect="1"/>
          </p:cNvPicPr>
          <p:nvPr/>
        </p:nvPicPr>
        <p:blipFill>
          <a:blip r:embed="rId3" cstate="print"/>
          <a:stretch>
            <a:fillRect/>
          </a:stretch>
        </p:blipFill>
        <p:spPr>
          <a:xfrm>
            <a:off x="376622" y="1447800"/>
            <a:ext cx="8767378" cy="2867525"/>
          </a:xfrm>
          <a:prstGeom prst="rect">
            <a:avLst/>
          </a:prstGeom>
        </p:spPr>
      </p:pic>
      <p:pic>
        <p:nvPicPr>
          <p:cNvPr id="1028" name="Picture 4" descr="https://encrypted-tbn1.gstatic.com/images?q=tbn:ANd9GcRjprzqZmi6-XL4kCnUwIJOw43pn_f381-OFc44fH0es4xjjDkryA"/>
          <p:cNvPicPr>
            <a:picLocks noChangeAspect="1" noChangeArrowheads="1"/>
          </p:cNvPicPr>
          <p:nvPr/>
        </p:nvPicPr>
        <p:blipFill>
          <a:blip r:embed="rId4" cstate="print"/>
          <a:srcRect/>
          <a:stretch>
            <a:fillRect/>
          </a:stretch>
        </p:blipFill>
        <p:spPr bwMode="auto">
          <a:xfrm>
            <a:off x="7000875" y="3733800"/>
            <a:ext cx="2143125" cy="2143125"/>
          </a:xfrm>
          <a:prstGeom prst="rect">
            <a:avLst/>
          </a:prstGeom>
          <a:noFill/>
        </p:spPr>
      </p:pic>
      <p:pic>
        <p:nvPicPr>
          <p:cNvPr id="1030" name="Picture 6" descr="http://www.imauk.com/wp-content/uploads/2013/11/elearningimagewebready.jpg"/>
          <p:cNvPicPr>
            <a:picLocks noChangeAspect="1" noChangeArrowheads="1"/>
          </p:cNvPicPr>
          <p:nvPr/>
        </p:nvPicPr>
        <p:blipFill>
          <a:blip r:embed="rId5" cstate="print"/>
          <a:srcRect/>
          <a:stretch>
            <a:fillRect/>
          </a:stretch>
        </p:blipFill>
        <p:spPr bwMode="auto">
          <a:xfrm>
            <a:off x="0" y="3733800"/>
            <a:ext cx="2286000" cy="2286001"/>
          </a:xfrm>
          <a:prstGeom prst="rect">
            <a:avLst/>
          </a:prstGeom>
          <a:noFill/>
        </p:spPr>
      </p:pic>
      <p:pic>
        <p:nvPicPr>
          <p:cNvPr id="1032" name="Picture 8" descr="https://pbs.twimg.com/profile_images/1974152784/pemea-logo_400x400.jpg"/>
          <p:cNvPicPr>
            <a:picLocks noChangeAspect="1" noChangeArrowheads="1"/>
          </p:cNvPicPr>
          <p:nvPr/>
        </p:nvPicPr>
        <p:blipFill>
          <a:blip r:embed="rId6" cstate="print"/>
          <a:srcRect/>
          <a:stretch>
            <a:fillRect/>
          </a:stretch>
        </p:blipFill>
        <p:spPr bwMode="auto">
          <a:xfrm>
            <a:off x="3810000" y="4267200"/>
            <a:ext cx="1371600" cy="1371600"/>
          </a:xfrm>
          <a:prstGeom prst="rect">
            <a:avLst/>
          </a:prstGeom>
          <a:noFill/>
        </p:spPr>
      </p:pic>
      <p:sp>
        <p:nvSpPr>
          <p:cNvPr id="12" name="Rectangle 11"/>
          <p:cNvSpPr/>
          <p:nvPr/>
        </p:nvSpPr>
        <p:spPr>
          <a:xfrm>
            <a:off x="560311" y="6172200"/>
            <a:ext cx="7701147" cy="584775"/>
          </a:xfrm>
          <a:prstGeom prst="rect">
            <a:avLst/>
          </a:prstGeom>
        </p:spPr>
        <p:txBody>
          <a:bodyPr wrap="none">
            <a:spAutoFit/>
          </a:bodyPr>
          <a:lstStyle/>
          <a:p>
            <a:pPr algn="ctr"/>
            <a:r>
              <a:rPr lang="en-US" sz="3200" b="1" dirty="0" smtClean="0">
                <a:latin typeface="Century Gothic" pitchFamily="34" charset="0"/>
              </a:rPr>
              <a:t>e-mail me at </a:t>
            </a:r>
            <a:r>
              <a:rPr lang="en-US" sz="3200" b="1" dirty="0" smtClean="0">
                <a:solidFill>
                  <a:srgbClr val="7030A0"/>
                </a:solidFill>
                <a:latin typeface="Century Gothic" pitchFamily="34" charset="0"/>
              </a:rPr>
              <a:t>toni_pinero@dlsu.edu.ph</a:t>
            </a:r>
            <a:endParaRPr lang="en-US" sz="3200" b="1" dirty="0">
              <a:solidFill>
                <a:srgbClr val="7030A0"/>
              </a:solidFill>
              <a:latin typeface="Century Gothic" pitchFamily="34"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533400"/>
            <a:ext cx="8839200" cy="609600"/>
          </a:xfrm>
        </p:spPr>
        <p:txBody>
          <a:bodyPr>
            <a:normAutofit/>
          </a:bodyPr>
          <a:lstStyle/>
          <a:p>
            <a:r>
              <a:rPr lang="en-US" dirty="0" smtClean="0">
                <a:solidFill>
                  <a:schemeClr val="tx1"/>
                </a:solidFill>
                <a:latin typeface="Century Gothic" pitchFamily="34" charset="0"/>
              </a:rPr>
              <a:t>Invitation to join the Specialty Division of: </a:t>
            </a:r>
            <a:endParaRPr lang="en-US" dirty="0" smtClean="0">
              <a:solidFill>
                <a:schemeClr val="tx1"/>
              </a:solidFill>
              <a:latin typeface="Century Gothic" pitchFamily="34" charset="0"/>
            </a:endParaRPr>
          </a:p>
        </p:txBody>
      </p:sp>
      <p:pic>
        <p:nvPicPr>
          <p:cNvPr id="7" name="Picture 6" descr="title.PNG"/>
          <p:cNvPicPr>
            <a:picLocks noChangeAspect="1"/>
          </p:cNvPicPr>
          <p:nvPr/>
        </p:nvPicPr>
        <p:blipFill>
          <a:blip r:embed="rId3" cstate="print"/>
          <a:stretch>
            <a:fillRect/>
          </a:stretch>
        </p:blipFill>
        <p:spPr>
          <a:xfrm>
            <a:off x="376622" y="1447800"/>
            <a:ext cx="8767378" cy="2867525"/>
          </a:xfrm>
          <a:prstGeom prst="rect">
            <a:avLst/>
          </a:prstGeom>
        </p:spPr>
      </p:pic>
      <p:sp>
        <p:nvSpPr>
          <p:cNvPr id="11" name="TextBox 10"/>
          <p:cNvSpPr txBox="1"/>
          <p:nvPr/>
        </p:nvSpPr>
        <p:spPr>
          <a:xfrm>
            <a:off x="0" y="4267200"/>
            <a:ext cx="9144000" cy="2862322"/>
          </a:xfrm>
          <a:prstGeom prst="rect">
            <a:avLst/>
          </a:prstGeom>
          <a:solidFill>
            <a:schemeClr val="bg1"/>
          </a:solidFill>
        </p:spPr>
        <p:txBody>
          <a:bodyPr wrap="square" rtlCol="0">
            <a:spAutoFit/>
          </a:bodyPr>
          <a:lstStyle/>
          <a:p>
            <a:pPr algn="ctr"/>
            <a:endParaRPr lang="en-US" sz="3600" b="1" dirty="0" smtClean="0">
              <a:latin typeface="Century Gothic" pitchFamily="34" charset="0"/>
            </a:endParaRPr>
          </a:p>
          <a:p>
            <a:pPr algn="ctr"/>
            <a:r>
              <a:rPr lang="en-US" sz="3600" b="1" dirty="0" smtClean="0">
                <a:latin typeface="Century Gothic" pitchFamily="34" charset="0"/>
              </a:rPr>
              <a:t>What </a:t>
            </a:r>
            <a:r>
              <a:rPr lang="en-US" sz="3600" b="1" dirty="0" smtClean="0">
                <a:latin typeface="Century Gothic" pitchFamily="34" charset="0"/>
              </a:rPr>
              <a:t>should be the standards </a:t>
            </a:r>
            <a:r>
              <a:rPr lang="en-US" sz="3600" b="1" dirty="0" smtClean="0">
                <a:latin typeface="Century Gothic" pitchFamily="34" charset="0"/>
              </a:rPr>
              <a:t>for a quality </a:t>
            </a:r>
            <a:r>
              <a:rPr lang="en-US" sz="3600" b="1" dirty="0" smtClean="0">
                <a:latin typeface="Century Gothic" pitchFamily="34" charset="0"/>
              </a:rPr>
              <a:t>online </a:t>
            </a:r>
            <a:r>
              <a:rPr lang="en-US" sz="3600" b="1" dirty="0" smtClean="0">
                <a:latin typeface="Century Gothic" pitchFamily="34" charset="0"/>
              </a:rPr>
              <a:t>or quality computerized </a:t>
            </a:r>
            <a:r>
              <a:rPr lang="en-US" sz="3600" b="1" dirty="0" smtClean="0">
                <a:latin typeface="Century Gothic" pitchFamily="34" charset="0"/>
              </a:rPr>
              <a:t>assessment</a:t>
            </a:r>
            <a:r>
              <a:rPr lang="en-US" sz="3600" b="1" dirty="0" smtClean="0">
                <a:latin typeface="Century Gothic" pitchFamily="34" charset="0"/>
              </a:rPr>
              <a:t>?</a:t>
            </a:r>
          </a:p>
          <a:p>
            <a:pPr algn="ctr"/>
            <a:endParaRPr lang="en-US" sz="3600" b="1" dirty="0">
              <a:latin typeface="Century Gothic" pitchFamily="34"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entury Gothic" pitchFamily="34" charset="0"/>
              </a:rPr>
              <a:t>Specialty Division Partners</a:t>
            </a:r>
            <a:endParaRPr lang="en-US" b="1" dirty="0">
              <a:latin typeface="Century Gothic" pitchFamily="34" charset="0"/>
            </a:endParaRPr>
          </a:p>
        </p:txBody>
      </p:sp>
      <p:sp>
        <p:nvSpPr>
          <p:cNvPr id="3" name="Content Placeholder 2"/>
          <p:cNvSpPr>
            <a:spLocks noGrp="1"/>
          </p:cNvSpPr>
          <p:nvPr>
            <p:ph idx="1"/>
          </p:nvPr>
        </p:nvSpPr>
        <p:spPr/>
        <p:txBody>
          <a:bodyPr>
            <a:normAutofit fontScale="92500" lnSpcReduction="10000"/>
          </a:bodyPr>
          <a:lstStyle/>
          <a:p>
            <a:r>
              <a:rPr lang="en-US" dirty="0" smtClean="0">
                <a:latin typeface="Century Gothic" pitchFamily="34" charset="0"/>
              </a:rPr>
              <a:t>Google Education</a:t>
            </a:r>
          </a:p>
          <a:p>
            <a:r>
              <a:rPr lang="en-US" dirty="0" smtClean="0">
                <a:latin typeface="Century Gothic" pitchFamily="34" charset="0"/>
              </a:rPr>
              <a:t>Pearson Assessments</a:t>
            </a:r>
            <a:endParaRPr lang="en-US" dirty="0">
              <a:latin typeface="Century Gothic" pitchFamily="34" charset="0"/>
            </a:endParaRPr>
          </a:p>
          <a:p>
            <a:r>
              <a:rPr lang="en-US" dirty="0" smtClean="0">
                <a:latin typeface="Century Gothic" pitchFamily="34" charset="0"/>
              </a:rPr>
              <a:t>Intel Education</a:t>
            </a:r>
            <a:endParaRPr lang="en-US" dirty="0">
              <a:latin typeface="Century Gothic" pitchFamily="34" charset="0"/>
            </a:endParaRPr>
          </a:p>
          <a:p>
            <a:r>
              <a:rPr lang="en-US" dirty="0" smtClean="0">
                <a:latin typeface="Century Gothic" pitchFamily="34" charset="0"/>
              </a:rPr>
              <a:t>Microsoft </a:t>
            </a:r>
            <a:r>
              <a:rPr lang="en-US" dirty="0">
                <a:latin typeface="Century Gothic" pitchFamily="34" charset="0"/>
              </a:rPr>
              <a:t>Course </a:t>
            </a:r>
            <a:r>
              <a:rPr lang="en-US" dirty="0" smtClean="0">
                <a:latin typeface="Century Gothic" pitchFamily="34" charset="0"/>
              </a:rPr>
              <a:t>Academy</a:t>
            </a:r>
            <a:endParaRPr lang="en-US" dirty="0">
              <a:latin typeface="Century Gothic" pitchFamily="34" charset="0"/>
            </a:endParaRPr>
          </a:p>
          <a:p>
            <a:r>
              <a:rPr lang="en-US" dirty="0" err="1" smtClean="0">
                <a:latin typeface="Century Gothic" pitchFamily="34" charset="0"/>
              </a:rPr>
              <a:t>EdTech</a:t>
            </a:r>
            <a:r>
              <a:rPr lang="en-US" dirty="0" smtClean="0">
                <a:latin typeface="Century Gothic" pitchFamily="34" charset="0"/>
              </a:rPr>
              <a:t> Asia</a:t>
            </a:r>
            <a:endParaRPr lang="en-US" dirty="0">
              <a:latin typeface="Century Gothic" pitchFamily="34" charset="0"/>
            </a:endParaRPr>
          </a:p>
          <a:p>
            <a:r>
              <a:rPr lang="en-US" dirty="0" smtClean="0">
                <a:latin typeface="Century Gothic" pitchFamily="34" charset="0"/>
              </a:rPr>
              <a:t>Blended </a:t>
            </a:r>
            <a:r>
              <a:rPr lang="en-US" dirty="0">
                <a:latin typeface="Century Gothic" pitchFamily="34" charset="0"/>
              </a:rPr>
              <a:t>Learning </a:t>
            </a:r>
            <a:r>
              <a:rPr lang="en-US" dirty="0" smtClean="0">
                <a:latin typeface="Century Gothic" pitchFamily="34" charset="0"/>
              </a:rPr>
              <a:t>Services</a:t>
            </a:r>
            <a:endParaRPr lang="en-US" dirty="0">
              <a:latin typeface="Century Gothic" pitchFamily="34" charset="0"/>
            </a:endParaRPr>
          </a:p>
          <a:p>
            <a:r>
              <a:rPr lang="en-US" dirty="0" err="1" smtClean="0">
                <a:latin typeface="Century Gothic" pitchFamily="34" charset="0"/>
              </a:rPr>
              <a:t>EdTech</a:t>
            </a:r>
            <a:r>
              <a:rPr lang="en-US" dirty="0" smtClean="0">
                <a:latin typeface="Century Gothic" pitchFamily="34" charset="0"/>
              </a:rPr>
              <a:t> </a:t>
            </a:r>
            <a:r>
              <a:rPr lang="en-US" dirty="0">
                <a:latin typeface="Century Gothic" pitchFamily="34" charset="0"/>
              </a:rPr>
              <a:t>World </a:t>
            </a:r>
            <a:r>
              <a:rPr lang="en-US" dirty="0" smtClean="0">
                <a:latin typeface="Century Gothic" pitchFamily="34" charset="0"/>
              </a:rPr>
              <a:t>Tour</a:t>
            </a:r>
            <a:endParaRPr lang="en-US" dirty="0">
              <a:latin typeface="Century Gothic" pitchFamily="34" charset="0"/>
            </a:endParaRPr>
          </a:p>
          <a:p>
            <a:r>
              <a:rPr lang="en-US" dirty="0" smtClean="0">
                <a:latin typeface="Century Gothic" pitchFamily="34" charset="0"/>
              </a:rPr>
              <a:t>University </a:t>
            </a:r>
            <a:r>
              <a:rPr lang="en-US" dirty="0">
                <a:latin typeface="Century Gothic" pitchFamily="34" charset="0"/>
              </a:rPr>
              <a:t>of the Philippines Open </a:t>
            </a:r>
            <a:r>
              <a:rPr lang="en-US" dirty="0" smtClean="0">
                <a:latin typeface="Century Gothic" pitchFamily="34" charset="0"/>
              </a:rPr>
              <a:t>University (UPOU)</a:t>
            </a:r>
            <a:endParaRPr lang="en-US" dirty="0">
              <a:latin typeface="Century Gothic"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linds(horizont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linds(horizont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linds(horizontal)">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blinds(horizontal)">
                                      <p:cBhvr>
                                        <p:cTn id="4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533400"/>
            <a:ext cx="8839200" cy="609600"/>
          </a:xfrm>
        </p:spPr>
        <p:txBody>
          <a:bodyPr>
            <a:normAutofit/>
          </a:bodyPr>
          <a:lstStyle/>
          <a:p>
            <a:r>
              <a:rPr lang="en-US" dirty="0" smtClean="0">
                <a:solidFill>
                  <a:schemeClr val="tx1"/>
                </a:solidFill>
                <a:latin typeface="Century Gothic" pitchFamily="34" charset="0"/>
              </a:rPr>
              <a:t>Invitation to join the Specialty Division of: </a:t>
            </a:r>
            <a:endParaRPr lang="en-US" dirty="0" smtClean="0">
              <a:solidFill>
                <a:schemeClr val="tx1"/>
              </a:solidFill>
              <a:latin typeface="Century Gothic" pitchFamily="34" charset="0"/>
            </a:endParaRPr>
          </a:p>
        </p:txBody>
      </p:sp>
      <p:pic>
        <p:nvPicPr>
          <p:cNvPr id="7" name="Picture 6" descr="title.PNG"/>
          <p:cNvPicPr>
            <a:picLocks noChangeAspect="1"/>
          </p:cNvPicPr>
          <p:nvPr/>
        </p:nvPicPr>
        <p:blipFill>
          <a:blip r:embed="rId3" cstate="print"/>
          <a:stretch>
            <a:fillRect/>
          </a:stretch>
        </p:blipFill>
        <p:spPr>
          <a:xfrm>
            <a:off x="376622" y="1447800"/>
            <a:ext cx="8767378" cy="2867525"/>
          </a:xfrm>
          <a:prstGeom prst="rect">
            <a:avLst/>
          </a:prstGeom>
        </p:spPr>
      </p:pic>
      <p:sp>
        <p:nvSpPr>
          <p:cNvPr id="11" name="TextBox 10"/>
          <p:cNvSpPr txBox="1"/>
          <p:nvPr/>
        </p:nvSpPr>
        <p:spPr>
          <a:xfrm>
            <a:off x="0" y="4321076"/>
            <a:ext cx="9144000" cy="1754326"/>
          </a:xfrm>
          <a:prstGeom prst="rect">
            <a:avLst/>
          </a:prstGeom>
          <a:solidFill>
            <a:schemeClr val="bg1"/>
          </a:solidFill>
        </p:spPr>
        <p:txBody>
          <a:bodyPr wrap="square" rtlCol="0">
            <a:spAutoFit/>
          </a:bodyPr>
          <a:lstStyle/>
          <a:p>
            <a:pPr algn="ctr"/>
            <a:r>
              <a:rPr lang="en-US" sz="3600" b="1" dirty="0" smtClean="0">
                <a:latin typeface="Century Gothic" pitchFamily="34" charset="0"/>
              </a:rPr>
              <a:t>If you are interested to join me in this endeavor, please feel free to e-mail me at </a:t>
            </a:r>
            <a:r>
              <a:rPr lang="en-US" sz="3600" b="1" dirty="0" smtClean="0">
                <a:solidFill>
                  <a:srgbClr val="7030A0"/>
                </a:solidFill>
                <a:latin typeface="Century Gothic" pitchFamily="34" charset="0"/>
              </a:rPr>
              <a:t>toni_pinero@dlsu.edu.ph</a:t>
            </a:r>
            <a:endParaRPr lang="en-US" sz="3600" b="1" dirty="0">
              <a:solidFill>
                <a:srgbClr val="7030A0"/>
              </a:solidFill>
              <a:latin typeface="Century Gothic" pitchFamily="34"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latin typeface="Century Gothic" pitchFamily="34" charset="0"/>
              </a:rPr>
              <a:t>20 years ago…</a:t>
            </a:r>
            <a:endParaRPr lang="en-US" dirty="0">
              <a:latin typeface="Century Gothic" pitchFamily="34" charset="0"/>
            </a:endParaRPr>
          </a:p>
        </p:txBody>
      </p:sp>
      <p:sp>
        <p:nvSpPr>
          <p:cNvPr id="3" name="Content Placeholder 2"/>
          <p:cNvSpPr>
            <a:spLocks noGrp="1"/>
          </p:cNvSpPr>
          <p:nvPr>
            <p:ph idx="1"/>
          </p:nvPr>
        </p:nvSpPr>
        <p:spPr>
          <a:xfrm>
            <a:off x="533400" y="1219200"/>
            <a:ext cx="8229600" cy="3809999"/>
          </a:xfrm>
        </p:spPr>
        <p:txBody>
          <a:bodyPr numCol="2">
            <a:noAutofit/>
          </a:bodyPr>
          <a:lstStyle/>
          <a:p>
            <a:pPr fontAlgn="base"/>
            <a:r>
              <a:rPr lang="en-US" sz="2000" dirty="0">
                <a:latin typeface="Century Gothic" pitchFamily="34" charset="0"/>
              </a:rPr>
              <a:t>Website </a:t>
            </a:r>
            <a:r>
              <a:rPr lang="en-US" sz="2000" dirty="0" smtClean="0">
                <a:latin typeface="Century Gothic" pitchFamily="34" charset="0"/>
              </a:rPr>
              <a:t>copywriter</a:t>
            </a:r>
            <a:endParaRPr lang="en-US" sz="2000" dirty="0">
              <a:latin typeface="Century Gothic" pitchFamily="34" charset="0"/>
            </a:endParaRPr>
          </a:p>
          <a:p>
            <a:pPr fontAlgn="base"/>
            <a:r>
              <a:rPr lang="en-US" sz="2000" dirty="0">
                <a:latin typeface="Century Gothic" pitchFamily="34" charset="0"/>
              </a:rPr>
              <a:t>Social media </a:t>
            </a:r>
            <a:r>
              <a:rPr lang="en-US" sz="2000" dirty="0" smtClean="0">
                <a:latin typeface="Century Gothic" pitchFamily="34" charset="0"/>
              </a:rPr>
              <a:t>manager</a:t>
            </a:r>
            <a:r>
              <a:rPr lang="en-US" sz="2000" dirty="0">
                <a:latin typeface="Century Gothic" pitchFamily="34" charset="0"/>
              </a:rPr>
              <a:t> </a:t>
            </a:r>
          </a:p>
          <a:p>
            <a:pPr fontAlgn="base"/>
            <a:r>
              <a:rPr lang="en-US" sz="2000" dirty="0">
                <a:latin typeface="Century Gothic" pitchFamily="34" charset="0"/>
              </a:rPr>
              <a:t>Virtual assistant (VA</a:t>
            </a:r>
            <a:r>
              <a:rPr lang="en-US" sz="2000" dirty="0" smtClean="0">
                <a:latin typeface="Century Gothic" pitchFamily="34" charset="0"/>
              </a:rPr>
              <a:t>)</a:t>
            </a:r>
            <a:endParaRPr lang="en-US" sz="2000" dirty="0">
              <a:latin typeface="Century Gothic" pitchFamily="34" charset="0"/>
            </a:endParaRPr>
          </a:p>
          <a:p>
            <a:pPr fontAlgn="base"/>
            <a:r>
              <a:rPr lang="en-US" sz="2000" dirty="0">
                <a:latin typeface="Century Gothic" pitchFamily="34" charset="0"/>
              </a:rPr>
              <a:t>Internet </a:t>
            </a:r>
            <a:r>
              <a:rPr lang="en-US" sz="2000" dirty="0" smtClean="0">
                <a:latin typeface="Century Gothic" pitchFamily="34" charset="0"/>
              </a:rPr>
              <a:t>marketer</a:t>
            </a:r>
            <a:endParaRPr lang="en-US" sz="2000" dirty="0">
              <a:latin typeface="Century Gothic" pitchFamily="34" charset="0"/>
            </a:endParaRPr>
          </a:p>
          <a:p>
            <a:pPr fontAlgn="base"/>
            <a:r>
              <a:rPr lang="en-US" sz="2000" dirty="0">
                <a:latin typeface="Century Gothic" pitchFamily="34" charset="0"/>
              </a:rPr>
              <a:t>Online business </a:t>
            </a:r>
            <a:r>
              <a:rPr lang="en-US" sz="2000" dirty="0" smtClean="0">
                <a:latin typeface="Century Gothic" pitchFamily="34" charset="0"/>
              </a:rPr>
              <a:t>manager</a:t>
            </a:r>
            <a:endParaRPr lang="en-US" sz="2000" dirty="0">
              <a:latin typeface="Century Gothic" pitchFamily="34" charset="0"/>
            </a:endParaRPr>
          </a:p>
          <a:p>
            <a:pPr fontAlgn="base"/>
            <a:r>
              <a:rPr lang="en-US" sz="2000" dirty="0">
                <a:latin typeface="Century Gothic" pitchFamily="34" charset="0"/>
              </a:rPr>
              <a:t>Content </a:t>
            </a:r>
            <a:r>
              <a:rPr lang="en-US" sz="2000" dirty="0" smtClean="0">
                <a:latin typeface="Century Gothic" pitchFamily="34" charset="0"/>
              </a:rPr>
              <a:t>strategist</a:t>
            </a:r>
            <a:endParaRPr lang="en-US" sz="2000" dirty="0">
              <a:latin typeface="Century Gothic" pitchFamily="34" charset="0"/>
            </a:endParaRPr>
          </a:p>
          <a:p>
            <a:pPr fontAlgn="base"/>
            <a:r>
              <a:rPr lang="en-US" sz="2000" dirty="0" smtClean="0">
                <a:latin typeface="Century Gothic" pitchFamily="34" charset="0"/>
              </a:rPr>
              <a:t>Blogger</a:t>
            </a:r>
            <a:endParaRPr lang="en-US" sz="2000" dirty="0">
              <a:latin typeface="Century Gothic" pitchFamily="34" charset="0"/>
            </a:endParaRPr>
          </a:p>
          <a:p>
            <a:pPr fontAlgn="base"/>
            <a:r>
              <a:rPr lang="en-US" sz="2000" dirty="0">
                <a:latin typeface="Century Gothic" pitchFamily="34" charset="0"/>
              </a:rPr>
              <a:t>App </a:t>
            </a:r>
            <a:r>
              <a:rPr lang="en-US" sz="2000" dirty="0" smtClean="0">
                <a:latin typeface="Century Gothic" pitchFamily="34" charset="0"/>
              </a:rPr>
              <a:t>developer</a:t>
            </a:r>
            <a:endParaRPr lang="en-US" sz="2000" dirty="0">
              <a:latin typeface="Century Gothic" pitchFamily="34" charset="0"/>
            </a:endParaRPr>
          </a:p>
          <a:p>
            <a:pPr fontAlgn="base"/>
            <a:r>
              <a:rPr lang="en-US" sz="2000" dirty="0">
                <a:latin typeface="Century Gothic" pitchFamily="34" charset="0"/>
              </a:rPr>
              <a:t>Community </a:t>
            </a:r>
            <a:r>
              <a:rPr lang="en-US" sz="2000" dirty="0" smtClean="0">
                <a:latin typeface="Century Gothic" pitchFamily="34" charset="0"/>
              </a:rPr>
              <a:t>Manager</a:t>
            </a:r>
            <a:r>
              <a:rPr lang="en-US" sz="2000" dirty="0">
                <a:latin typeface="Century Gothic" pitchFamily="34" charset="0"/>
              </a:rPr>
              <a:t> </a:t>
            </a:r>
          </a:p>
          <a:p>
            <a:pPr fontAlgn="base"/>
            <a:r>
              <a:rPr lang="en-US" sz="2000" dirty="0">
                <a:latin typeface="Century Gothic" pitchFamily="34" charset="0"/>
              </a:rPr>
              <a:t>SEO </a:t>
            </a:r>
            <a:r>
              <a:rPr lang="en-US" sz="2000" dirty="0" smtClean="0">
                <a:latin typeface="Century Gothic" pitchFamily="34" charset="0"/>
              </a:rPr>
              <a:t>specialist</a:t>
            </a:r>
          </a:p>
          <a:p>
            <a:pPr fontAlgn="base"/>
            <a:endParaRPr lang="en-US" sz="2000" dirty="0">
              <a:latin typeface="Century Gothic" pitchFamily="34" charset="0"/>
            </a:endParaRPr>
          </a:p>
          <a:p>
            <a:pPr fontAlgn="base"/>
            <a:r>
              <a:rPr lang="en-US" sz="2000" dirty="0" smtClean="0">
                <a:latin typeface="Century Gothic" pitchFamily="34" charset="0"/>
              </a:rPr>
              <a:t>App Developer</a:t>
            </a:r>
          </a:p>
          <a:p>
            <a:pPr fontAlgn="base"/>
            <a:r>
              <a:rPr lang="en-US" sz="2000" dirty="0" smtClean="0">
                <a:latin typeface="Century Gothic" pitchFamily="34" charset="0"/>
              </a:rPr>
              <a:t>Market </a:t>
            </a:r>
            <a:r>
              <a:rPr lang="en-US" sz="2000" dirty="0">
                <a:latin typeface="Century Gothic" pitchFamily="34" charset="0"/>
              </a:rPr>
              <a:t>Research Data Miner</a:t>
            </a:r>
            <a:endParaRPr lang="en-US" sz="2000" dirty="0" smtClean="0">
              <a:latin typeface="Century Gothic" pitchFamily="34" charset="0"/>
            </a:endParaRPr>
          </a:p>
          <a:p>
            <a:r>
              <a:rPr lang="en-US" sz="2000" dirty="0" smtClean="0">
                <a:latin typeface="Century Gothic" pitchFamily="34" charset="0"/>
              </a:rPr>
              <a:t>Educational </a:t>
            </a:r>
            <a:r>
              <a:rPr lang="en-US" sz="2000" dirty="0">
                <a:latin typeface="Century Gothic" pitchFamily="34" charset="0"/>
              </a:rPr>
              <a:t>or Admissions Consultants</a:t>
            </a:r>
            <a:endParaRPr lang="en-US" sz="2000" dirty="0" smtClean="0">
              <a:latin typeface="Century Gothic" pitchFamily="34" charset="0"/>
            </a:endParaRPr>
          </a:p>
          <a:p>
            <a:r>
              <a:rPr lang="en-US" sz="2000" dirty="0" smtClean="0">
                <a:latin typeface="Century Gothic" pitchFamily="34" charset="0"/>
              </a:rPr>
              <a:t>Millennial </a:t>
            </a:r>
            <a:r>
              <a:rPr lang="en-US" sz="2000" dirty="0">
                <a:latin typeface="Century Gothic" pitchFamily="34" charset="0"/>
              </a:rPr>
              <a:t>Generational Expert</a:t>
            </a:r>
            <a:endParaRPr lang="en-US" sz="2000" dirty="0" smtClean="0">
              <a:latin typeface="Century Gothic" pitchFamily="34" charset="0"/>
            </a:endParaRPr>
          </a:p>
          <a:p>
            <a:r>
              <a:rPr lang="en-US" sz="2000" dirty="0">
                <a:latin typeface="Century Gothic" pitchFamily="34" charset="0"/>
              </a:rPr>
              <a:t>Chief Listening </a:t>
            </a:r>
            <a:r>
              <a:rPr lang="en-US" sz="2000" dirty="0" smtClean="0">
                <a:latin typeface="Century Gothic" pitchFamily="34" charset="0"/>
              </a:rPr>
              <a:t>Officer</a:t>
            </a:r>
          </a:p>
          <a:p>
            <a:r>
              <a:rPr lang="en-US" sz="2000" dirty="0">
                <a:latin typeface="Century Gothic" pitchFamily="34" charset="0"/>
              </a:rPr>
              <a:t>Cloud Computing </a:t>
            </a:r>
            <a:r>
              <a:rPr lang="en-US" sz="2000" dirty="0" smtClean="0">
                <a:latin typeface="Century Gothic" pitchFamily="34" charset="0"/>
              </a:rPr>
              <a:t>Services</a:t>
            </a:r>
          </a:p>
          <a:p>
            <a:r>
              <a:rPr lang="en-US" sz="2000" dirty="0">
                <a:latin typeface="Century Gothic" pitchFamily="34" charset="0"/>
              </a:rPr>
              <a:t>Elder </a:t>
            </a:r>
            <a:r>
              <a:rPr lang="en-US" sz="2000" dirty="0" smtClean="0">
                <a:latin typeface="Century Gothic" pitchFamily="34" charset="0"/>
              </a:rPr>
              <a:t>Care</a:t>
            </a:r>
          </a:p>
          <a:p>
            <a:r>
              <a:rPr lang="en-US" sz="2000" dirty="0" smtClean="0">
                <a:latin typeface="Century Gothic" pitchFamily="34" charset="0"/>
              </a:rPr>
              <a:t>Sustainability Expert</a:t>
            </a:r>
          </a:p>
          <a:p>
            <a:r>
              <a:rPr lang="en-US" sz="2000" dirty="0">
                <a:latin typeface="Century Gothic" pitchFamily="34" charset="0"/>
              </a:rPr>
              <a:t>User Experience Design</a:t>
            </a:r>
            <a:r>
              <a:rPr lang="en-US" sz="2000" dirty="0" smtClean="0">
                <a:latin typeface="Century Gothic" pitchFamily="34" charset="0"/>
              </a:rPr>
              <a:t/>
            </a:r>
            <a:br>
              <a:rPr lang="en-US" sz="2000" dirty="0" smtClean="0">
                <a:latin typeface="Century Gothic" pitchFamily="34" charset="0"/>
              </a:rPr>
            </a:br>
            <a:endParaRPr lang="en-US" sz="2000" dirty="0">
              <a:latin typeface="Century Gothic" pitchFamily="34" charset="0"/>
            </a:endParaRPr>
          </a:p>
        </p:txBody>
      </p:sp>
      <p:sp>
        <p:nvSpPr>
          <p:cNvPr id="2049" name="Rectangle 1"/>
          <p:cNvSpPr>
            <a:spLocks noChangeArrowheads="1"/>
          </p:cNvSpPr>
          <p:nvPr/>
        </p:nvSpPr>
        <p:spPr bwMode="auto">
          <a:xfrm>
            <a:off x="685800" y="6073170"/>
            <a:ext cx="6781800" cy="78483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1155CC"/>
                </a:solidFill>
                <a:effectLst/>
                <a:latin typeface="Arial" pitchFamily="34" charset="0"/>
                <a:cs typeface="Arial" pitchFamily="34" charset="0"/>
              </a:rPr>
              <a:t>SOURCES: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1155CC"/>
                </a:solidFill>
                <a:effectLst/>
                <a:latin typeface="Arial" pitchFamily="34" charset="0"/>
                <a:cs typeface="Arial" pitchFamily="34" charset="0"/>
              </a:rPr>
              <a:t>http://nextnetwork.ca/careers-that-exist-now-didnt-20-years-ago/</a:t>
            </a:r>
            <a:r>
              <a:rPr kumimoji="0" lang="en-US" sz="1800" b="0" i="0" u="none" strike="noStrike" cap="none" normalizeH="0" baseline="0" dirty="0" smtClean="0">
                <a:ln>
                  <a:noFill/>
                </a:ln>
                <a:solidFill>
                  <a:schemeClr val="tx1"/>
                </a:solidFill>
                <a:effectLst/>
                <a:latin typeface="Arial" pitchFamily="34" charset="0"/>
                <a:cs typeface="Arial" pitchFamily="34" charset="0"/>
              </a:rPr>
              <a:t/>
            </a:r>
            <a:br>
              <a:rPr kumimoji="0" lang="en-US" sz="1800" b="0" i="0" u="none" strike="noStrike" cap="none" normalizeH="0" baseline="0" dirty="0" smtClean="0">
                <a:ln>
                  <a:noFill/>
                </a:ln>
                <a:solidFill>
                  <a:schemeClr val="tx1"/>
                </a:solidFill>
                <a:effectLst/>
                <a:latin typeface="Arial" pitchFamily="34" charset="0"/>
                <a:cs typeface="Arial" pitchFamily="34" charset="0"/>
              </a:rPr>
            </a:br>
            <a:r>
              <a:rPr kumimoji="0" lang="en-US" sz="900" b="0" i="0" u="none" strike="noStrike" cap="none" normalizeH="0" baseline="0" dirty="0" smtClean="0">
                <a:ln>
                  <a:noFill/>
                </a:ln>
                <a:solidFill>
                  <a:srgbClr val="1155CC"/>
                </a:solidFill>
                <a:effectLst/>
                <a:latin typeface="Arial" pitchFamily="34" charset="0"/>
                <a:cs typeface="Arial" pitchFamily="34" charset="0"/>
                <a:hlinkClick r:id="rId3"/>
              </a:rPr>
              <a:t>http://www.forbes.com/sites/meghancasserly/2012/05/11/10-jobs-that-didnt-exist-10-years-ago/</a:t>
            </a:r>
            <a:r>
              <a:rPr kumimoji="0" lang="en-US" sz="800" b="0" i="0" u="none" strike="noStrike" cap="none" normalizeH="0" baseline="0" dirty="0" smtClean="0">
                <a:ln>
                  <a:noFill/>
                </a:ln>
                <a:solidFill>
                  <a:schemeClr val="tx1"/>
                </a:solidFill>
                <a:effectLst/>
                <a:latin typeface="Arial" pitchFamily="34" charset="0"/>
                <a:cs typeface="Arial" pitchFamily="34" charset="0"/>
              </a:rPr>
              <a:t/>
            </a:r>
            <a:br>
              <a:rPr kumimoji="0" lang="en-US" sz="800" b="0" i="0" u="none" strike="noStrike" cap="none" normalizeH="0" baseline="0" dirty="0" smtClean="0">
                <a:ln>
                  <a:noFill/>
                </a:ln>
                <a:solidFill>
                  <a:schemeClr val="tx1"/>
                </a:solidFill>
                <a:effectLst/>
                <a:latin typeface="Arial"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itle 1"/>
          <p:cNvSpPr txBox="1">
            <a:spLocks/>
          </p:cNvSpPr>
          <p:nvPr/>
        </p:nvSpPr>
        <p:spPr>
          <a:xfrm>
            <a:off x="0" y="4953000"/>
            <a:ext cx="91440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noProof="0" dirty="0" smtClean="0">
                <a:latin typeface="Century Gothic" pitchFamily="34" charset="0"/>
                <a:ea typeface="+mj-ea"/>
                <a:cs typeface="+mj-cs"/>
              </a:rPr>
              <a:t>These were jobs that did not exist yet.</a:t>
            </a:r>
            <a:endParaRPr kumimoji="0" lang="en-US" sz="3600" b="0" i="0" u="none" strike="noStrike" kern="1200" cap="none" spc="0" normalizeH="0" baseline="0" noProof="0" dirty="0" smtClean="0">
              <a:ln>
                <a:noFill/>
              </a:ln>
              <a:solidFill>
                <a:schemeClr val="tx1"/>
              </a:solidFill>
              <a:effectLst/>
              <a:uLnTx/>
              <a:uFillTx/>
              <a:latin typeface="Century Gothic" pitchFamily="34" charset="0"/>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458200" cy="1143000"/>
          </a:xfrm>
        </p:spPr>
        <p:txBody>
          <a:bodyPr>
            <a:noAutofit/>
          </a:bodyPr>
          <a:lstStyle/>
          <a:p>
            <a:r>
              <a:rPr lang="en-US" sz="3200" dirty="0" smtClean="0">
                <a:latin typeface="Century Gothic" pitchFamily="34" charset="0"/>
              </a:rPr>
              <a:t>Developments </a:t>
            </a:r>
            <a:r>
              <a:rPr lang="en-US" sz="3200" dirty="0" smtClean="0">
                <a:latin typeface="Century Gothic" pitchFamily="34" charset="0"/>
              </a:rPr>
              <a:t>in Educational </a:t>
            </a:r>
            <a:r>
              <a:rPr lang="en-US" sz="3200" dirty="0" smtClean="0">
                <a:latin typeface="Century Gothic" pitchFamily="34" charset="0"/>
              </a:rPr>
              <a:t>Technology</a:t>
            </a:r>
            <a:endParaRPr lang="en-US" sz="3200" dirty="0">
              <a:latin typeface="Century Gothic" pitchFamily="34" charset="0"/>
            </a:endParaRPr>
          </a:p>
        </p:txBody>
      </p:sp>
      <p:pic>
        <p:nvPicPr>
          <p:cNvPr id="17410" name="Picture 2" descr="https://sukshan.files.wordpress.com/2013/03/webstructure.jpg"/>
          <p:cNvPicPr>
            <a:picLocks noChangeAspect="1" noChangeArrowheads="1"/>
          </p:cNvPicPr>
          <p:nvPr/>
        </p:nvPicPr>
        <p:blipFill>
          <a:blip r:embed="rId3" cstate="print"/>
          <a:srcRect/>
          <a:stretch>
            <a:fillRect/>
          </a:stretch>
        </p:blipFill>
        <p:spPr bwMode="auto">
          <a:xfrm>
            <a:off x="0" y="1295400"/>
            <a:ext cx="9144000" cy="3333750"/>
          </a:xfrm>
          <a:prstGeom prst="rect">
            <a:avLst/>
          </a:prstGeom>
          <a:noFill/>
        </p:spPr>
      </p:pic>
      <p:sp>
        <p:nvSpPr>
          <p:cNvPr id="5" name="Rectangle 4"/>
          <p:cNvSpPr/>
          <p:nvPr/>
        </p:nvSpPr>
        <p:spPr>
          <a:xfrm>
            <a:off x="228600" y="4800600"/>
            <a:ext cx="4267200" cy="1569660"/>
          </a:xfrm>
          <a:prstGeom prst="rect">
            <a:avLst/>
          </a:prstGeom>
        </p:spPr>
        <p:txBody>
          <a:bodyPr wrap="square">
            <a:spAutoFit/>
          </a:bodyPr>
          <a:lstStyle/>
          <a:p>
            <a:pPr algn="ctr"/>
            <a:r>
              <a:rPr lang="en-US" sz="3200" dirty="0" smtClean="0">
                <a:latin typeface="Century Gothic" pitchFamily="34" charset="0"/>
              </a:rPr>
              <a:t>Users </a:t>
            </a:r>
            <a:r>
              <a:rPr lang="en-US" sz="3200" dirty="0">
                <a:latin typeface="Century Gothic" pitchFamily="34" charset="0"/>
              </a:rPr>
              <a:t>are just </a:t>
            </a:r>
            <a:r>
              <a:rPr lang="en-US" sz="3200" b="1" dirty="0">
                <a:latin typeface="Century Gothic" pitchFamily="34" charset="0"/>
              </a:rPr>
              <a:t>consumers</a:t>
            </a:r>
            <a:r>
              <a:rPr lang="en-US" sz="3200" dirty="0">
                <a:latin typeface="Century Gothic" pitchFamily="34" charset="0"/>
              </a:rPr>
              <a:t> of </a:t>
            </a:r>
            <a:r>
              <a:rPr lang="en-US" sz="3200" dirty="0" smtClean="0">
                <a:latin typeface="Century Gothic" pitchFamily="34" charset="0"/>
              </a:rPr>
              <a:t>content </a:t>
            </a:r>
            <a:endParaRPr lang="en-US" sz="3200" dirty="0">
              <a:latin typeface="Century Gothic" pitchFamily="34" charset="0"/>
            </a:endParaRPr>
          </a:p>
        </p:txBody>
      </p:sp>
      <p:sp>
        <p:nvSpPr>
          <p:cNvPr id="6" name="Rectangle 5"/>
          <p:cNvSpPr/>
          <p:nvPr/>
        </p:nvSpPr>
        <p:spPr>
          <a:xfrm>
            <a:off x="4572000" y="4795897"/>
            <a:ext cx="4267200" cy="2062103"/>
          </a:xfrm>
          <a:prstGeom prst="rect">
            <a:avLst/>
          </a:prstGeom>
        </p:spPr>
        <p:txBody>
          <a:bodyPr wrap="square">
            <a:spAutoFit/>
          </a:bodyPr>
          <a:lstStyle/>
          <a:p>
            <a:pPr algn="ctr"/>
            <a:r>
              <a:rPr lang="en-US" sz="3200" dirty="0" smtClean="0">
                <a:latin typeface="Century Gothic" pitchFamily="34" charset="0"/>
              </a:rPr>
              <a:t>Users </a:t>
            </a:r>
            <a:r>
              <a:rPr lang="en-US" sz="3200" dirty="0">
                <a:latin typeface="Century Gothic" pitchFamily="34" charset="0"/>
              </a:rPr>
              <a:t>both act as </a:t>
            </a:r>
            <a:r>
              <a:rPr lang="en-US" sz="3200" b="1" dirty="0">
                <a:latin typeface="Century Gothic" pitchFamily="34" charset="0"/>
              </a:rPr>
              <a:t>consumer</a:t>
            </a:r>
            <a:r>
              <a:rPr lang="en-US" sz="3200" dirty="0">
                <a:latin typeface="Century Gothic" pitchFamily="34" charset="0"/>
              </a:rPr>
              <a:t> and </a:t>
            </a:r>
            <a:r>
              <a:rPr lang="en-US" sz="3200" b="1" dirty="0">
                <a:latin typeface="Century Gothic" pitchFamily="34" charset="0"/>
              </a:rPr>
              <a:t>creators</a:t>
            </a:r>
            <a:r>
              <a:rPr lang="en-US" sz="3200" dirty="0">
                <a:latin typeface="Century Gothic" pitchFamily="34" charset="0"/>
              </a:rPr>
              <a:t> of content</a:t>
            </a:r>
            <a:r>
              <a:rPr lang="en-US" sz="3200" dirty="0" smtClean="0">
                <a:latin typeface="Century Gothic" pitchFamily="34" charset="0"/>
              </a:rPr>
              <a:t/>
            </a:r>
            <a:br>
              <a:rPr lang="en-US" sz="3200" dirty="0" smtClean="0">
                <a:latin typeface="Century Gothic" pitchFamily="34" charset="0"/>
              </a:rPr>
            </a:br>
            <a:endParaRPr lang="en-US" sz="3200" dirty="0">
              <a:latin typeface="Century Gothic"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B050"/>
                </a:solidFill>
                <a:latin typeface="Century Gothic" pitchFamily="34" charset="0"/>
              </a:rPr>
              <a:t>Learning Management System</a:t>
            </a:r>
            <a:endParaRPr lang="en-US" b="1" dirty="0">
              <a:solidFill>
                <a:srgbClr val="00B050"/>
              </a:solidFill>
              <a:latin typeface="Century Gothic" pitchFamily="34" charset="0"/>
            </a:endParaRPr>
          </a:p>
        </p:txBody>
      </p:sp>
      <p:sp>
        <p:nvSpPr>
          <p:cNvPr id="3" name="Content Placeholder 2"/>
          <p:cNvSpPr>
            <a:spLocks noGrp="1"/>
          </p:cNvSpPr>
          <p:nvPr>
            <p:ph idx="1"/>
          </p:nvPr>
        </p:nvSpPr>
        <p:spPr/>
        <p:txBody>
          <a:bodyPr/>
          <a:lstStyle/>
          <a:p>
            <a:r>
              <a:rPr lang="en-US" dirty="0" smtClean="0">
                <a:latin typeface="Century Gothic" pitchFamily="34" charset="0"/>
              </a:rPr>
              <a:t>According to </a:t>
            </a:r>
            <a:r>
              <a:rPr lang="en-US" b="1" dirty="0" smtClean="0">
                <a:latin typeface="Century Gothic" pitchFamily="34" charset="0"/>
              </a:rPr>
              <a:t>Wikipedia</a:t>
            </a:r>
            <a:r>
              <a:rPr lang="en-US" dirty="0" smtClean="0">
                <a:latin typeface="Century Gothic" pitchFamily="34" charset="0"/>
              </a:rPr>
              <a:t> – a Web 2.0 </a:t>
            </a:r>
            <a:r>
              <a:rPr lang="en-US" dirty="0" smtClean="0">
                <a:latin typeface="Century Gothic" pitchFamily="34" charset="0"/>
              </a:rPr>
              <a:t>tool– </a:t>
            </a:r>
            <a:r>
              <a:rPr lang="en-US" dirty="0" smtClean="0">
                <a:latin typeface="Century Gothic" pitchFamily="34" charset="0"/>
              </a:rPr>
              <a:t>“a learning </a:t>
            </a:r>
            <a:r>
              <a:rPr lang="en-US" dirty="0">
                <a:latin typeface="Century Gothic" pitchFamily="34" charset="0"/>
              </a:rPr>
              <a:t>management system (LMS) is a software application for the administration, documentation, tracking, reporting and </a:t>
            </a:r>
            <a:r>
              <a:rPr lang="en-US" dirty="0" smtClean="0">
                <a:latin typeface="Century Gothic" pitchFamily="34" charset="0"/>
              </a:rPr>
              <a:t>delivery of</a:t>
            </a:r>
            <a:r>
              <a:rPr lang="en-US" b="1" dirty="0" smtClean="0">
                <a:latin typeface="Century Gothic" pitchFamily="34" charset="0"/>
              </a:rPr>
              <a:t> </a:t>
            </a:r>
            <a:r>
              <a:rPr lang="en-US" dirty="0" smtClean="0">
                <a:latin typeface="Century Gothic" pitchFamily="34" charset="0"/>
              </a:rPr>
              <a:t>electronic</a:t>
            </a:r>
            <a:r>
              <a:rPr lang="en-US" b="1" dirty="0" smtClean="0">
                <a:solidFill>
                  <a:srgbClr val="FF0000"/>
                </a:solidFill>
                <a:latin typeface="Century Gothic" pitchFamily="34" charset="0"/>
              </a:rPr>
              <a:t> educational technology </a:t>
            </a:r>
            <a:r>
              <a:rPr lang="en-US" dirty="0" smtClean="0">
                <a:latin typeface="Century Gothic" pitchFamily="34" charset="0"/>
              </a:rPr>
              <a:t>(</a:t>
            </a:r>
            <a:r>
              <a:rPr lang="en-US" dirty="0">
                <a:latin typeface="Century Gothic" pitchFamily="34" charset="0"/>
              </a:rPr>
              <a:t>also called e-learning) </a:t>
            </a:r>
            <a:r>
              <a:rPr lang="en-US" b="1" dirty="0">
                <a:solidFill>
                  <a:srgbClr val="0070C0"/>
                </a:solidFill>
                <a:latin typeface="Century Gothic" pitchFamily="34" charset="0"/>
              </a:rPr>
              <a:t>education</a:t>
            </a:r>
            <a:r>
              <a:rPr lang="en-US" dirty="0">
                <a:solidFill>
                  <a:srgbClr val="0070C0"/>
                </a:solidFill>
                <a:latin typeface="Century Gothic" pitchFamily="34" charset="0"/>
              </a:rPr>
              <a:t> </a:t>
            </a:r>
            <a:r>
              <a:rPr lang="en-US" b="1" dirty="0">
                <a:solidFill>
                  <a:srgbClr val="0070C0"/>
                </a:solidFill>
                <a:latin typeface="Century Gothic" pitchFamily="34" charset="0"/>
              </a:rPr>
              <a:t>courses or training programs</a:t>
            </a:r>
            <a:r>
              <a:rPr lang="en-US" dirty="0" smtClean="0">
                <a:solidFill>
                  <a:srgbClr val="0070C0"/>
                </a:solidFill>
                <a:latin typeface="Century Gothic" pitchFamily="34" charset="0"/>
              </a:rPr>
              <a:t>.”</a:t>
            </a:r>
            <a:endParaRPr lang="en-US" dirty="0">
              <a:solidFill>
                <a:srgbClr val="0070C0"/>
              </a:solidFill>
              <a:latin typeface="Century Gothic" pitchFamily="34" charset="0"/>
            </a:endParaRPr>
          </a:p>
        </p:txBody>
      </p:sp>
      <p:sp>
        <p:nvSpPr>
          <p:cNvPr id="4" name="Rectangle 3"/>
          <p:cNvSpPr/>
          <p:nvPr/>
        </p:nvSpPr>
        <p:spPr>
          <a:xfrm>
            <a:off x="533400" y="6211669"/>
            <a:ext cx="7315200" cy="338554"/>
          </a:xfrm>
          <a:prstGeom prst="rect">
            <a:avLst/>
          </a:prstGeom>
        </p:spPr>
        <p:txBody>
          <a:bodyPr wrap="square">
            <a:spAutoFit/>
          </a:bodyPr>
          <a:lstStyle/>
          <a:p>
            <a:r>
              <a:rPr lang="en-US" sz="1600" dirty="0" smtClean="0"/>
              <a:t>Source:  https://en.m.wikipedia.org/wiki/Learning_management_system</a:t>
            </a:r>
            <a:endParaRPr lang="en-US" sz="16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40" name="Picture 8" descr="http://ictevangelist.com/wp-content/uploads/2015/02/google-classroom.png"/>
          <p:cNvPicPr>
            <a:picLocks noChangeAspect="1" noChangeArrowheads="1"/>
          </p:cNvPicPr>
          <p:nvPr/>
        </p:nvPicPr>
        <p:blipFill>
          <a:blip r:embed="rId3" cstate="print"/>
          <a:srcRect/>
          <a:stretch>
            <a:fillRect/>
          </a:stretch>
        </p:blipFill>
        <p:spPr bwMode="auto">
          <a:xfrm>
            <a:off x="5562600" y="3581400"/>
            <a:ext cx="3276600" cy="3276600"/>
          </a:xfrm>
          <a:prstGeom prst="rect">
            <a:avLst/>
          </a:prstGeom>
          <a:noFill/>
        </p:spPr>
      </p:pic>
      <p:pic>
        <p:nvPicPr>
          <p:cNvPr id="18435" name="Picture 3" descr="C:\Users\owner\Downloads\presentation\IMG_4162.JPG"/>
          <p:cNvPicPr>
            <a:picLocks noChangeAspect="1" noChangeArrowheads="1"/>
          </p:cNvPicPr>
          <p:nvPr/>
        </p:nvPicPr>
        <p:blipFill>
          <a:blip r:embed="rId4" cstate="print"/>
          <a:srcRect/>
          <a:stretch>
            <a:fillRect/>
          </a:stretch>
        </p:blipFill>
        <p:spPr bwMode="auto">
          <a:xfrm>
            <a:off x="5257800" y="762000"/>
            <a:ext cx="3429000" cy="3429000"/>
          </a:xfrm>
          <a:prstGeom prst="rect">
            <a:avLst/>
          </a:prstGeom>
          <a:noFill/>
        </p:spPr>
      </p:pic>
      <p:sp>
        <p:nvSpPr>
          <p:cNvPr id="2" name="Title 1"/>
          <p:cNvSpPr>
            <a:spLocks noGrp="1"/>
          </p:cNvSpPr>
          <p:nvPr>
            <p:ph type="title"/>
          </p:nvPr>
        </p:nvSpPr>
        <p:spPr/>
        <p:txBody>
          <a:bodyPr>
            <a:normAutofit fontScale="90000"/>
          </a:bodyPr>
          <a:lstStyle/>
          <a:p>
            <a:r>
              <a:rPr lang="en-US" b="1" dirty="0" smtClean="0">
                <a:solidFill>
                  <a:srgbClr val="00B050"/>
                </a:solidFill>
                <a:latin typeface="Century Gothic" pitchFamily="34" charset="0"/>
              </a:rPr>
              <a:t>Learning Management System</a:t>
            </a:r>
            <a:endParaRPr lang="en-US" dirty="0"/>
          </a:p>
        </p:txBody>
      </p:sp>
      <p:pic>
        <p:nvPicPr>
          <p:cNvPr id="18436" name="Picture 4" descr="C:\Users\owner\Downloads\presentation\IMG_4164.JPG"/>
          <p:cNvPicPr>
            <a:picLocks noChangeAspect="1" noChangeArrowheads="1"/>
          </p:cNvPicPr>
          <p:nvPr/>
        </p:nvPicPr>
        <p:blipFill>
          <a:blip r:embed="rId5" cstate="print"/>
          <a:srcRect/>
          <a:stretch>
            <a:fillRect/>
          </a:stretch>
        </p:blipFill>
        <p:spPr bwMode="auto">
          <a:xfrm>
            <a:off x="381000" y="4190332"/>
            <a:ext cx="2590800" cy="2477168"/>
          </a:xfrm>
          <a:prstGeom prst="rect">
            <a:avLst/>
          </a:prstGeom>
          <a:noFill/>
        </p:spPr>
      </p:pic>
      <p:pic>
        <p:nvPicPr>
          <p:cNvPr id="18437" name="Picture 5" descr="C:\Users\owner\Downloads\presentation\IMG_4166.PNG"/>
          <p:cNvPicPr>
            <a:picLocks noChangeAspect="1" noChangeArrowheads="1"/>
          </p:cNvPicPr>
          <p:nvPr/>
        </p:nvPicPr>
        <p:blipFill>
          <a:blip r:embed="rId6" cstate="print"/>
          <a:srcRect/>
          <a:stretch>
            <a:fillRect/>
          </a:stretch>
        </p:blipFill>
        <p:spPr bwMode="auto">
          <a:xfrm>
            <a:off x="533400" y="1219200"/>
            <a:ext cx="2743200" cy="2743200"/>
          </a:xfrm>
          <a:prstGeom prst="rect">
            <a:avLst/>
          </a:prstGeom>
          <a:noFill/>
        </p:spPr>
      </p:pic>
      <p:pic>
        <p:nvPicPr>
          <p:cNvPr id="18434" name="Picture 2" descr="C:\Users\owner\Downloads\presentation\IMG_4161.PNG"/>
          <p:cNvPicPr>
            <a:picLocks noChangeAspect="1" noChangeArrowheads="1"/>
          </p:cNvPicPr>
          <p:nvPr/>
        </p:nvPicPr>
        <p:blipFill>
          <a:blip r:embed="rId7" cstate="print"/>
          <a:srcRect/>
          <a:stretch>
            <a:fillRect/>
          </a:stretch>
        </p:blipFill>
        <p:spPr bwMode="auto">
          <a:xfrm>
            <a:off x="2895600" y="3048000"/>
            <a:ext cx="2590800" cy="25908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down)">
                                      <p:cBhvr>
                                        <p:cTn id="7" dur="2000"/>
                                        <p:tgtEl>
                                          <p:spTgt spid="1843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436"/>
                                        </p:tgtEl>
                                        <p:attrNameLst>
                                          <p:attrName>style.visibility</p:attrName>
                                        </p:attrNameLst>
                                      </p:cBhvr>
                                      <p:to>
                                        <p:strVal val="visible"/>
                                      </p:to>
                                    </p:set>
                                    <p:animEffect transition="in" filter="wipe(down)">
                                      <p:cBhvr>
                                        <p:cTn id="12" dur="2000"/>
                                        <p:tgtEl>
                                          <p:spTgt spid="1843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8434"/>
                                        </p:tgtEl>
                                        <p:attrNameLst>
                                          <p:attrName>style.visibility</p:attrName>
                                        </p:attrNameLst>
                                      </p:cBhvr>
                                      <p:to>
                                        <p:strVal val="visible"/>
                                      </p:to>
                                    </p:set>
                                    <p:animEffect transition="in" filter="wipe(down)">
                                      <p:cBhvr>
                                        <p:cTn id="17" dur="2000"/>
                                        <p:tgtEl>
                                          <p:spTgt spid="1843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8440"/>
                                        </p:tgtEl>
                                        <p:attrNameLst>
                                          <p:attrName>style.visibility</p:attrName>
                                        </p:attrNameLst>
                                      </p:cBhvr>
                                      <p:to>
                                        <p:strVal val="visible"/>
                                      </p:to>
                                    </p:set>
                                    <p:animEffect transition="in" filter="wipe(down)">
                                      <p:cBhvr>
                                        <p:cTn id="22" dur="2000"/>
                                        <p:tgtEl>
                                          <p:spTgt spid="1844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8435"/>
                                        </p:tgtEl>
                                        <p:attrNameLst>
                                          <p:attrName>style.visibility</p:attrName>
                                        </p:attrNameLst>
                                      </p:cBhvr>
                                      <p:to>
                                        <p:strVal val="visible"/>
                                      </p:to>
                                    </p:set>
                                    <p:animEffect transition="in" filter="wipe(down)">
                                      <p:cBhvr>
                                        <p:cTn id="27" dur="2000"/>
                                        <p:tgtEl>
                                          <p:spTgt spid="18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4" descr="http://www.whges.org/ourpages/auto/2014/5/30/48413858/technology-infused-classroom-cartoon.jpg"/>
          <p:cNvPicPr>
            <a:picLocks noChangeAspect="1" noChangeArrowheads="1"/>
          </p:cNvPicPr>
          <p:nvPr/>
        </p:nvPicPr>
        <p:blipFill>
          <a:blip r:embed="rId3" cstate="print"/>
          <a:srcRect/>
          <a:stretch>
            <a:fillRect/>
          </a:stretch>
        </p:blipFill>
        <p:spPr bwMode="auto">
          <a:xfrm>
            <a:off x="457200" y="228599"/>
            <a:ext cx="8229600" cy="6440557"/>
          </a:xfrm>
          <a:prstGeom prst="rect">
            <a:avLst/>
          </a:prstGeom>
          <a:noFill/>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4" descr="http://www.whges.org/ourpages/auto/2014/5/30/48413858/technology-infused-classroom-cartoon.jpg"/>
          <p:cNvPicPr>
            <a:picLocks noChangeAspect="1" noChangeArrowheads="1"/>
          </p:cNvPicPr>
          <p:nvPr/>
        </p:nvPicPr>
        <p:blipFill>
          <a:blip r:embed="rId3" cstate="print"/>
          <a:srcRect/>
          <a:stretch>
            <a:fillRect/>
          </a:stretch>
        </p:blipFill>
        <p:spPr bwMode="auto">
          <a:xfrm>
            <a:off x="457200" y="228599"/>
            <a:ext cx="8229600" cy="6440557"/>
          </a:xfrm>
          <a:prstGeom prst="rect">
            <a:avLst/>
          </a:prstGeom>
          <a:noFill/>
        </p:spPr>
      </p:pic>
      <p:cxnSp>
        <p:nvCxnSpPr>
          <p:cNvPr id="6" name="Straight Connector 5"/>
          <p:cNvCxnSpPr/>
          <p:nvPr/>
        </p:nvCxnSpPr>
        <p:spPr>
          <a:xfrm>
            <a:off x="4724400" y="6324600"/>
            <a:ext cx="12954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86200" y="457200"/>
            <a:ext cx="5181600" cy="5632311"/>
          </a:xfrm>
          <a:prstGeom prst="rect">
            <a:avLst/>
          </a:prstGeom>
        </p:spPr>
        <p:txBody>
          <a:bodyPr wrap="square">
            <a:spAutoFit/>
          </a:bodyPr>
          <a:lstStyle/>
          <a:p>
            <a:pPr algn="ctr">
              <a:buNone/>
            </a:pPr>
            <a:r>
              <a:rPr lang="en-US" sz="4000" b="1" dirty="0" smtClean="0">
                <a:latin typeface="Century Gothic" pitchFamily="34" charset="0"/>
              </a:rPr>
              <a:t>There is so much more that teachers need to learn in </a:t>
            </a:r>
            <a:r>
              <a:rPr lang="en-US" sz="4000" b="1" dirty="0" smtClean="0">
                <a:solidFill>
                  <a:srgbClr val="008000"/>
                </a:solidFill>
                <a:latin typeface="Century Gothic" pitchFamily="34" charset="0"/>
              </a:rPr>
              <a:t>understanding the teaching and learning process </a:t>
            </a:r>
            <a:r>
              <a:rPr lang="en-US" sz="4000" b="1" dirty="0" smtClean="0">
                <a:latin typeface="Century Gothic" pitchFamily="34" charset="0"/>
              </a:rPr>
              <a:t>of </a:t>
            </a:r>
            <a:r>
              <a:rPr lang="en-US" sz="4000" b="1" dirty="0" smtClean="0">
                <a:solidFill>
                  <a:srgbClr val="0070C0"/>
                </a:solidFill>
                <a:latin typeface="Century Gothic" pitchFamily="34" charset="0"/>
              </a:rPr>
              <a:t>using technology </a:t>
            </a:r>
            <a:r>
              <a:rPr lang="en-US" sz="4000" b="1" dirty="0" smtClean="0">
                <a:latin typeface="Century Gothic" pitchFamily="34" charset="0"/>
              </a:rPr>
              <a:t>inside or outside the classroom.</a:t>
            </a:r>
            <a:endParaRPr lang="en-US" sz="4000" b="1" dirty="0">
              <a:latin typeface="Century Gothic" pitchFamily="34" charset="0"/>
            </a:endParaRPr>
          </a:p>
        </p:txBody>
      </p:sp>
      <p:pic>
        <p:nvPicPr>
          <p:cNvPr id="23554" name="Picture 2" descr="http://www.uranium-corp.com/solutions/SiteAssets/Pages/Learning-Solution/elearning_image.gif"/>
          <p:cNvPicPr>
            <a:picLocks noChangeAspect="1" noChangeArrowheads="1"/>
          </p:cNvPicPr>
          <p:nvPr/>
        </p:nvPicPr>
        <p:blipFill>
          <a:blip r:embed="rId3" cstate="print"/>
          <a:srcRect/>
          <a:stretch>
            <a:fillRect/>
          </a:stretch>
        </p:blipFill>
        <p:spPr bwMode="auto">
          <a:xfrm>
            <a:off x="0" y="1752600"/>
            <a:ext cx="4170067" cy="3248025"/>
          </a:xfrm>
          <a:prstGeom prst="rect">
            <a:avLst/>
          </a:prstGeom>
          <a:noFill/>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381000" y="3581400"/>
            <a:ext cx="8229600" cy="2308324"/>
          </a:xfrm>
          <a:prstGeom prst="rect">
            <a:avLst/>
          </a:prstGeom>
        </p:spPr>
        <p:txBody>
          <a:bodyPr wrap="square">
            <a:spAutoFit/>
          </a:bodyPr>
          <a:lstStyle/>
          <a:p>
            <a:r>
              <a:rPr lang="en-US" sz="3600" b="1" dirty="0" smtClean="0">
                <a:latin typeface="Century Gothic" pitchFamily="34" charset="0"/>
              </a:rPr>
              <a:t>The first objective of this division is to develop  a set of standards on </a:t>
            </a:r>
            <a:r>
              <a:rPr lang="en-US" sz="3600" b="1" dirty="0" smtClean="0">
                <a:solidFill>
                  <a:srgbClr val="FF0000"/>
                </a:solidFill>
                <a:latin typeface="Century Gothic" pitchFamily="34" charset="0"/>
              </a:rPr>
              <a:t>online and computerized assessment.</a:t>
            </a:r>
            <a:endParaRPr lang="en-US" sz="3600" b="1" dirty="0">
              <a:solidFill>
                <a:srgbClr val="FF0000"/>
              </a:solidFill>
              <a:latin typeface="Century Gothic" pitchFamily="34" charset="0"/>
            </a:endParaRPr>
          </a:p>
        </p:txBody>
      </p:sp>
      <p:pic>
        <p:nvPicPr>
          <p:cNvPr id="5" name="Picture 4" descr="title.PNG"/>
          <p:cNvPicPr>
            <a:picLocks noChangeAspect="1"/>
          </p:cNvPicPr>
          <p:nvPr/>
        </p:nvPicPr>
        <p:blipFill>
          <a:blip r:embed="rId3" cstate="print"/>
          <a:stretch>
            <a:fillRect/>
          </a:stretch>
        </p:blipFill>
        <p:spPr>
          <a:xfrm>
            <a:off x="376622" y="180475"/>
            <a:ext cx="8767378" cy="286752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515</TotalTime>
  <Words>1274</Words>
  <Application>Microsoft Office PowerPoint</Application>
  <PresentationFormat>On-screen Show (4:3)</PresentationFormat>
  <Paragraphs>113</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Slide 1</vt:lpstr>
      <vt:lpstr>20 years ago…</vt:lpstr>
      <vt:lpstr>Developments in Educational Technology</vt:lpstr>
      <vt:lpstr>Learning Management System</vt:lpstr>
      <vt:lpstr>Learning Management System</vt:lpstr>
      <vt:lpstr>Slide 6</vt:lpstr>
      <vt:lpstr>Slide 7</vt:lpstr>
      <vt:lpstr>Slide 8</vt:lpstr>
      <vt:lpstr>Slide 9</vt:lpstr>
      <vt:lpstr>Slide 10</vt:lpstr>
      <vt:lpstr>Slide 11</vt:lpstr>
      <vt:lpstr>Slide 12</vt:lpstr>
      <vt:lpstr>Slide 13</vt:lpstr>
      <vt:lpstr>Slide 14</vt:lpstr>
      <vt:lpstr>Specialty Division Partners</vt:lpstr>
      <vt:lpstr>Slide 16</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chickbud101</dc:creator>
  <cp:lastModifiedBy>chickbud101</cp:lastModifiedBy>
  <cp:revision>5</cp:revision>
  <dcterms:created xsi:type="dcterms:W3CDTF">2015-09-25T08:14:12Z</dcterms:created>
  <dcterms:modified xsi:type="dcterms:W3CDTF">2015-09-25T19:43:42Z</dcterms:modified>
</cp:coreProperties>
</file>