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61BEF0D-F0BB-DE4B-95CE-6DB70DBA9567}" type="datetimeFigureOut">
              <a:rPr lang="en-US" smtClean="0"/>
              <a:pPr/>
              <a:t>9/19/2015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61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283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9/19/2015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938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9/19/2015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08141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9/19/2015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4482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384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3344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1473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9/19/2015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587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69678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9/19/2015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135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77185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422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315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518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09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260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9/19/2015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19895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497083"/>
            <a:ext cx="8467724" cy="1131418"/>
          </a:xfrm>
        </p:spPr>
        <p:txBody>
          <a:bodyPr>
            <a:noAutofit/>
          </a:bodyPr>
          <a:lstStyle/>
          <a:p>
            <a:pPr algn="ctr"/>
            <a:r>
              <a:rPr lang="en-US" sz="3200" b="1" dirty="0">
                <a:solidFill>
                  <a:srgbClr val="002060"/>
                </a:solidFill>
              </a:rPr>
              <a:t>Developing Standards for Assessment in Special Education</a:t>
            </a:r>
            <a:r>
              <a:rPr lang="en-US" sz="3200" dirty="0">
                <a:solidFill>
                  <a:srgbClr val="002060"/>
                </a:solidFill>
              </a:rPr>
              <a:t/>
            </a:r>
            <a:br>
              <a:rPr lang="en-US" sz="3200" dirty="0">
                <a:solidFill>
                  <a:srgbClr val="002060"/>
                </a:solidFill>
              </a:rPr>
            </a:br>
            <a:r>
              <a:rPr lang="en-US" sz="3200" b="1" dirty="0"/>
              <a:t> </a:t>
            </a:r>
            <a:r>
              <a:rPr lang="en-US" sz="3200" dirty="0"/>
              <a:t/>
            </a:r>
            <a:br>
              <a:rPr lang="en-US" sz="3200" dirty="0"/>
            </a:br>
            <a:endParaRPr lang="en-US" sz="3200" dirty="0"/>
          </a:p>
        </p:txBody>
      </p:sp>
      <p:sp>
        <p:nvSpPr>
          <p:cNvPr id="3" name="Subtitle 2"/>
          <p:cNvSpPr>
            <a:spLocks noGrp="1"/>
          </p:cNvSpPr>
          <p:nvPr>
            <p:ph type="subTitle" idx="1"/>
          </p:nvPr>
        </p:nvSpPr>
        <p:spPr>
          <a:xfrm>
            <a:off x="3734874" y="3632200"/>
            <a:ext cx="6104450" cy="1261771"/>
          </a:xfrm>
        </p:spPr>
        <p:txBody>
          <a:bodyPr>
            <a:normAutofit/>
          </a:bodyPr>
          <a:lstStyle/>
          <a:p>
            <a:r>
              <a:rPr lang="en-US" b="1" dirty="0" smtClean="0">
                <a:solidFill>
                  <a:srgbClr val="002060"/>
                </a:solidFill>
              </a:rPr>
              <a:t>Joel M. Durban, Ph.D.</a:t>
            </a:r>
          </a:p>
          <a:p>
            <a:r>
              <a:rPr lang="en-US" b="1" dirty="0" smtClean="0">
                <a:solidFill>
                  <a:srgbClr val="002060"/>
                </a:solidFill>
              </a:rPr>
              <a:t>Dean, College of Education, Arts and Sciences</a:t>
            </a:r>
          </a:p>
          <a:p>
            <a:r>
              <a:rPr lang="en-US" b="1" dirty="0" smtClean="0">
                <a:solidFill>
                  <a:srgbClr val="002060"/>
                </a:solidFill>
              </a:rPr>
              <a:t>National University </a:t>
            </a:r>
            <a:endParaRPr lang="en-US" b="1"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324" y="534933"/>
            <a:ext cx="1962150" cy="1962150"/>
          </a:xfrm>
          <a:prstGeom prst="rect">
            <a:avLst/>
          </a:prstGeom>
        </p:spPr>
      </p:pic>
    </p:spTree>
    <p:extLst>
      <p:ext uri="{BB962C8B-B14F-4D97-AF65-F5344CB8AC3E}">
        <p14:creationId xmlns:p14="http://schemas.microsoft.com/office/powerpoint/2010/main" val="339078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703819"/>
          </a:xfrm>
        </p:spPr>
        <p:txBody>
          <a:bodyPr>
            <a:normAutofit/>
          </a:bodyPr>
          <a:lstStyle/>
          <a:p>
            <a:pPr algn="l"/>
            <a:r>
              <a:rPr lang="en-US" sz="3200" b="1" dirty="0" smtClean="0">
                <a:solidFill>
                  <a:srgbClr val="002060"/>
                </a:solidFill>
              </a:rPr>
              <a:t>Background</a:t>
            </a:r>
            <a:endParaRPr lang="en-US" sz="3200" b="1" dirty="0">
              <a:solidFill>
                <a:srgbClr val="002060"/>
              </a:solidFill>
            </a:endParaRPr>
          </a:p>
        </p:txBody>
      </p:sp>
      <p:sp>
        <p:nvSpPr>
          <p:cNvPr id="3" name="Content Placeholder 2"/>
          <p:cNvSpPr>
            <a:spLocks noGrp="1"/>
          </p:cNvSpPr>
          <p:nvPr>
            <p:ph idx="1"/>
          </p:nvPr>
        </p:nvSpPr>
        <p:spPr>
          <a:xfrm>
            <a:off x="685800" y="1468192"/>
            <a:ext cx="10820400" cy="4750493"/>
          </a:xfrm>
        </p:spPr>
        <p:txBody>
          <a:bodyPr>
            <a:normAutofit/>
          </a:bodyPr>
          <a:lstStyle/>
          <a:p>
            <a:pPr algn="just"/>
            <a:r>
              <a:rPr lang="en-US" dirty="0"/>
              <a:t>Assessment is important in the life of a child as it affects its future. In many instances, an atypical child is evaluated and important decisions are made based on his assessment results. </a:t>
            </a:r>
            <a:endParaRPr lang="en-US" dirty="0" smtClean="0"/>
          </a:p>
          <a:p>
            <a:pPr algn="just"/>
            <a:r>
              <a:rPr lang="en-US" dirty="0" smtClean="0"/>
              <a:t>The </a:t>
            </a:r>
            <a:r>
              <a:rPr lang="en-US" dirty="0"/>
              <a:t>assessment of children with special needs in the Philippines has been marked by individuality in practice based on one’s own educational background, orientation and perspective. </a:t>
            </a:r>
            <a:endParaRPr lang="en-US" dirty="0" smtClean="0"/>
          </a:p>
          <a:p>
            <a:pPr algn="just"/>
            <a:r>
              <a:rPr lang="en-US" dirty="0" smtClean="0"/>
              <a:t>Common </a:t>
            </a:r>
            <a:r>
              <a:rPr lang="en-US" dirty="0"/>
              <a:t>observations points to the fact that professionals doing assessment in special education vary not only in their academic background but also in their practice. </a:t>
            </a:r>
            <a:endParaRPr lang="en-US" dirty="0" smtClean="0"/>
          </a:p>
          <a:p>
            <a:pPr algn="just"/>
            <a:r>
              <a:rPr lang="en-US" dirty="0" smtClean="0"/>
              <a:t>This </a:t>
            </a:r>
            <a:r>
              <a:rPr lang="en-US" dirty="0"/>
              <a:t>is evident in the instruments, tools and approaches they use to assess the child. It therefore, our aim to push for the standardization and professionalization of assessment of children with special needs in the Philippines. </a:t>
            </a:r>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9616" y="322911"/>
            <a:ext cx="726583" cy="726583"/>
          </a:xfrm>
          <a:prstGeom prst="rect">
            <a:avLst/>
          </a:prstGeom>
        </p:spPr>
      </p:pic>
    </p:spTree>
    <p:extLst>
      <p:ext uri="{BB962C8B-B14F-4D97-AF65-F5344CB8AC3E}">
        <p14:creationId xmlns:p14="http://schemas.microsoft.com/office/powerpoint/2010/main" val="1228038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6237" y="764373"/>
            <a:ext cx="5525036" cy="510635"/>
          </a:xfrm>
        </p:spPr>
        <p:txBody>
          <a:bodyPr>
            <a:normAutofit fontScale="90000"/>
          </a:bodyPr>
          <a:lstStyle/>
          <a:p>
            <a:pPr algn="l"/>
            <a:r>
              <a:rPr lang="en-US" sz="3200" b="1" dirty="0" smtClean="0">
                <a:solidFill>
                  <a:srgbClr val="002060"/>
                </a:solidFill>
              </a:rPr>
              <a:t>Rationale</a:t>
            </a:r>
            <a:endParaRPr lang="en-US" sz="3200" b="1" dirty="0">
              <a:solidFill>
                <a:srgbClr val="002060"/>
              </a:solidFill>
            </a:endParaRPr>
          </a:p>
        </p:txBody>
      </p:sp>
      <p:sp>
        <p:nvSpPr>
          <p:cNvPr id="3" name="Content Placeholder 2"/>
          <p:cNvSpPr>
            <a:spLocks noGrp="1"/>
          </p:cNvSpPr>
          <p:nvPr>
            <p:ph idx="1"/>
          </p:nvPr>
        </p:nvSpPr>
        <p:spPr>
          <a:xfrm>
            <a:off x="685800" y="1468192"/>
            <a:ext cx="10820400" cy="4750493"/>
          </a:xfrm>
        </p:spPr>
        <p:txBody>
          <a:bodyPr/>
          <a:lstStyle/>
          <a:p>
            <a:pPr marL="0" indent="0" algn="just">
              <a:buNone/>
            </a:pPr>
            <a:r>
              <a:rPr lang="en-US" dirty="0"/>
              <a:t>Presently, the practice of assessment in the Philippines does not follow a particular policy nor standards in relation to diagnosing/assessing a disability and identifying the associated education needs. Thus, the objectives of this Special Education Division includes the following: </a:t>
            </a:r>
            <a:endParaRPr lang="en-US" dirty="0" smtClean="0"/>
          </a:p>
          <a:p>
            <a:pPr marL="0" indent="0" algn="just">
              <a:buNone/>
            </a:pPr>
            <a:endParaRPr lang="en-US" dirty="0"/>
          </a:p>
          <a:p>
            <a:pPr lvl="0"/>
            <a:r>
              <a:rPr lang="en-US" dirty="0"/>
              <a:t>To provide a review of the national assessment procedures, tools and standards used to assess a disability;  </a:t>
            </a:r>
          </a:p>
          <a:p>
            <a:pPr lvl="0"/>
            <a:r>
              <a:rPr lang="en-US" dirty="0"/>
              <a:t>To identify the professional background, qualifications and experience of those undertaking the assessment; and </a:t>
            </a:r>
          </a:p>
          <a:p>
            <a:pPr lvl="0"/>
            <a:r>
              <a:rPr lang="en-US" dirty="0"/>
              <a:t>To identify the extent of educational and health services to be given to the child.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6890" y="580488"/>
            <a:ext cx="649310" cy="649310"/>
          </a:xfrm>
          <a:prstGeom prst="rect">
            <a:avLst/>
          </a:prstGeom>
        </p:spPr>
      </p:pic>
    </p:spTree>
    <p:extLst>
      <p:ext uri="{BB962C8B-B14F-4D97-AF65-F5344CB8AC3E}">
        <p14:creationId xmlns:p14="http://schemas.microsoft.com/office/powerpoint/2010/main" val="335998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61376"/>
            <a:ext cx="10820400" cy="4557310"/>
          </a:xfrm>
        </p:spPr>
        <p:txBody>
          <a:bodyPr/>
          <a:lstStyle/>
          <a:p>
            <a:pPr marL="0" indent="0">
              <a:buNone/>
            </a:pPr>
            <a:r>
              <a:rPr lang="en-US" sz="2800" b="1" dirty="0">
                <a:solidFill>
                  <a:srgbClr val="002060"/>
                </a:solidFill>
              </a:rPr>
              <a:t>In consideration thereof, the Special Education Division will propose the following: </a:t>
            </a:r>
            <a:endParaRPr lang="en-US" sz="2800" b="1" dirty="0" smtClean="0">
              <a:solidFill>
                <a:srgbClr val="002060"/>
              </a:solidFill>
            </a:endParaRPr>
          </a:p>
          <a:p>
            <a:pPr marL="0" indent="0">
              <a:buNone/>
            </a:pPr>
            <a:endParaRPr lang="en-US" dirty="0"/>
          </a:p>
          <a:p>
            <a:pPr lvl="0" algn="just"/>
            <a:r>
              <a:rPr lang="en-US" dirty="0"/>
              <a:t>The establishment of standards and criteria for tools, instruments and procedures to be used in the assessment of the child with special needs;</a:t>
            </a:r>
          </a:p>
          <a:p>
            <a:pPr lvl="0" algn="just"/>
            <a:r>
              <a:rPr lang="en-US" dirty="0"/>
              <a:t>The identification of the academic qualifications and professional training of those involved in the assessment;</a:t>
            </a:r>
          </a:p>
          <a:p>
            <a:pPr lvl="0" algn="just"/>
            <a:r>
              <a:rPr lang="en-US" dirty="0"/>
              <a:t>The articulation of the protocols to be observed and followed in the undertaking of assessment. </a:t>
            </a:r>
          </a:p>
          <a:p>
            <a:pPr marL="0" indent="0" algn="just">
              <a:buNone/>
            </a:pPr>
            <a:r>
              <a:rPr lang="en-US" dirty="0"/>
              <a: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191" y="348669"/>
            <a:ext cx="998247" cy="998247"/>
          </a:xfrm>
          <a:prstGeom prst="rect">
            <a:avLst/>
          </a:prstGeom>
        </p:spPr>
      </p:pic>
    </p:spTree>
    <p:extLst>
      <p:ext uri="{BB962C8B-B14F-4D97-AF65-F5344CB8AC3E}">
        <p14:creationId xmlns:p14="http://schemas.microsoft.com/office/powerpoint/2010/main" val="165128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002060"/>
                </a:solidFill>
              </a:rPr>
              <a:t>Thank You!!!</a:t>
            </a:r>
            <a:endParaRPr lang="en-US" b="1" dirty="0">
              <a:solidFill>
                <a:srgbClr val="00206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6513" y="683519"/>
            <a:ext cx="1962150" cy="1962150"/>
          </a:xfrm>
          <a:prstGeom prst="rect">
            <a:avLst/>
          </a:prstGeom>
        </p:spPr>
      </p:pic>
    </p:spTree>
    <p:extLst>
      <p:ext uri="{BB962C8B-B14F-4D97-AF65-F5344CB8AC3E}">
        <p14:creationId xmlns:p14="http://schemas.microsoft.com/office/powerpoint/2010/main" val="37117894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11</TotalTime>
  <Words>323</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Developing Standards for Assessment in Special Education   </vt:lpstr>
      <vt:lpstr>Background</vt:lpstr>
      <vt:lpstr>Rationale</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Standards for Assessment in Special Education</dc:title>
  <dc:creator>Dean CEAS</dc:creator>
  <cp:lastModifiedBy>Dean CEAS</cp:lastModifiedBy>
  <cp:revision>2</cp:revision>
  <dcterms:created xsi:type="dcterms:W3CDTF">2015-09-19T00:07:43Z</dcterms:created>
  <dcterms:modified xsi:type="dcterms:W3CDTF">2015-09-19T00:19:24Z</dcterms:modified>
</cp:coreProperties>
</file>