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5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326DD7-5788-40B8-B142-C15B5D246907}" type="datetimeFigureOut">
              <a:rPr lang="en-PH" smtClean="0"/>
              <a:t>9/24/2015</a:t>
            </a:fld>
            <a:endParaRPr lang="en-P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P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12AA1F-87C4-4250-82D2-6A418BFFC30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326DD7-5788-40B8-B142-C15B5D246907}" type="datetimeFigureOut">
              <a:rPr lang="en-PH" smtClean="0"/>
              <a:t>9/24/2015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2AA1F-87C4-4250-82D2-6A418BFFC30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326DD7-5788-40B8-B142-C15B5D246907}" type="datetimeFigureOut">
              <a:rPr lang="en-PH" smtClean="0"/>
              <a:t>9/24/2015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2AA1F-87C4-4250-82D2-6A418BFFC30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326DD7-5788-40B8-B142-C15B5D246907}" type="datetimeFigureOut">
              <a:rPr lang="en-PH" smtClean="0"/>
              <a:t>9/24/2015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2AA1F-87C4-4250-82D2-6A418BFFC30E}" type="slidenum">
              <a:rPr lang="en-PH" smtClean="0"/>
              <a:t>‹#›</a:t>
            </a:fld>
            <a:endParaRPr lang="en-P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326DD7-5788-40B8-B142-C15B5D246907}" type="datetimeFigureOut">
              <a:rPr lang="en-PH" smtClean="0"/>
              <a:t>9/24/2015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2AA1F-87C4-4250-82D2-6A418BFFC30E}" type="slidenum">
              <a:rPr lang="en-PH" smtClean="0"/>
              <a:t>‹#›</a:t>
            </a:fld>
            <a:endParaRPr lang="en-PH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326DD7-5788-40B8-B142-C15B5D246907}" type="datetimeFigureOut">
              <a:rPr lang="en-PH" smtClean="0"/>
              <a:t>9/24/2015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2AA1F-87C4-4250-82D2-6A418BFFC30E}" type="slidenum">
              <a:rPr lang="en-PH" smtClean="0"/>
              <a:t>‹#›</a:t>
            </a:fld>
            <a:endParaRPr lang="en-P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326DD7-5788-40B8-B142-C15B5D246907}" type="datetimeFigureOut">
              <a:rPr lang="en-PH" smtClean="0"/>
              <a:t>9/24/2015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2AA1F-87C4-4250-82D2-6A418BFFC30E}" type="slidenum">
              <a:rPr lang="en-PH" smtClean="0"/>
              <a:t>‹#›</a:t>
            </a:fld>
            <a:endParaRPr lang="en-P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326DD7-5788-40B8-B142-C15B5D246907}" type="datetimeFigureOut">
              <a:rPr lang="en-PH" smtClean="0"/>
              <a:t>9/24/2015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2AA1F-87C4-4250-82D2-6A418BFFC30E}" type="slidenum">
              <a:rPr lang="en-PH" smtClean="0"/>
              <a:t>‹#›</a:t>
            </a:fld>
            <a:endParaRPr lang="en-P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326DD7-5788-40B8-B142-C15B5D246907}" type="datetimeFigureOut">
              <a:rPr lang="en-PH" smtClean="0"/>
              <a:t>9/24/2015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2AA1F-87C4-4250-82D2-6A418BFFC30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9326DD7-5788-40B8-B142-C15B5D246907}" type="datetimeFigureOut">
              <a:rPr lang="en-PH" smtClean="0"/>
              <a:t>9/24/2015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2AA1F-87C4-4250-82D2-6A418BFFC30E}" type="slidenum">
              <a:rPr lang="en-PH" smtClean="0"/>
              <a:t>‹#›</a:t>
            </a:fld>
            <a:endParaRPr lang="en-P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326DD7-5788-40B8-B142-C15B5D246907}" type="datetimeFigureOut">
              <a:rPr lang="en-PH" smtClean="0"/>
              <a:t>9/24/2015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12AA1F-87C4-4250-82D2-6A418BFFC30E}" type="slidenum">
              <a:rPr lang="en-PH" smtClean="0"/>
              <a:t>‹#›</a:t>
            </a:fld>
            <a:endParaRPr lang="en-P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9326DD7-5788-40B8-B142-C15B5D246907}" type="datetimeFigureOut">
              <a:rPr lang="en-PH" smtClean="0"/>
              <a:t>9/24/2015</a:t>
            </a:fld>
            <a:endParaRPr lang="en-P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P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412AA1F-87C4-4250-82D2-6A418BFFC30E}" type="slidenum">
              <a:rPr lang="en-PH" smtClean="0"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PH" sz="3600" dirty="0" smtClean="0">
                <a:effectLst/>
                <a:latin typeface="Arial Rounded MT Bold" panose="020F0704030504030204" pitchFamily="34" charset="0"/>
              </a:rPr>
              <a:t>Philippine Educational Measurement and Evaluation Association, Inc</a:t>
            </a:r>
            <a:r>
              <a:rPr lang="en-PH" dirty="0" smtClean="0">
                <a:effectLst/>
                <a:latin typeface="Arial Rounded MT Bold" panose="020F0704030504030204" pitchFamily="34" charset="0"/>
              </a:rPr>
              <a:t>.</a:t>
            </a:r>
            <a:br>
              <a:rPr lang="en-PH" dirty="0" smtClean="0">
                <a:effectLst/>
                <a:latin typeface="Arial Rounded MT Bold" panose="020F0704030504030204" pitchFamily="34" charset="0"/>
              </a:rPr>
            </a:br>
            <a:r>
              <a:rPr lang="en-PH" sz="3600" dirty="0" smtClean="0">
                <a:effectLst/>
                <a:latin typeface="Arial Rounded MT Bold" panose="020F0704030504030204" pitchFamily="34" charset="0"/>
              </a:rPr>
              <a:t>(PEMEA)</a:t>
            </a:r>
            <a:endParaRPr lang="en-PH" sz="3600" dirty="0"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42900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PH" sz="2000" b="1" dirty="0" smtClean="0">
                <a:latin typeface="Arial Rounded MT Bold" panose="020F0704030504030204" pitchFamily="34" charset="0"/>
              </a:rPr>
              <a:t>School Testing Division </a:t>
            </a:r>
            <a:endParaRPr lang="en-PH" sz="2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55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458200" cy="5562600"/>
          </a:xfrm>
        </p:spPr>
        <p:txBody>
          <a:bodyPr>
            <a:normAutofit fontScale="55000" lnSpcReduction="20000"/>
          </a:bodyPr>
          <a:lstStyle/>
          <a:p>
            <a:pPr marL="457200" indent="-347663">
              <a:buFont typeface="Wingdings" panose="05000000000000000000" pitchFamily="2" charset="2"/>
              <a:buChar char="Ø"/>
            </a:pPr>
            <a:r>
              <a:rPr lang="en-PH" sz="3800" b="1" dirty="0" smtClean="0">
                <a:latin typeface="Baskerville Old Face" panose="02020602080505020303" pitchFamily="18" charset="0"/>
              </a:rPr>
              <a:t>Main Goal : </a:t>
            </a:r>
          </a:p>
          <a:p>
            <a:pPr marL="457200" indent="-347663">
              <a:buNone/>
              <a:tabLst>
                <a:tab pos="457200" algn="l"/>
              </a:tabLst>
            </a:pPr>
            <a:r>
              <a:rPr lang="en-PH" sz="2900" dirty="0" smtClean="0">
                <a:latin typeface="Baskerville Old Face" panose="02020602080505020303" pitchFamily="18" charset="0"/>
              </a:rPr>
              <a:t>	</a:t>
            </a:r>
            <a:r>
              <a:rPr lang="en-PH" sz="3200" i="1" dirty="0" smtClean="0">
                <a:latin typeface="Baskerville Old Face" panose="02020602080505020303" pitchFamily="18" charset="0"/>
              </a:rPr>
              <a:t>to </a:t>
            </a:r>
            <a:r>
              <a:rPr lang="en-PH" sz="3200" i="1" dirty="0">
                <a:latin typeface="Baskerville Old Face" panose="02020602080505020303" pitchFamily="18" charset="0"/>
              </a:rPr>
              <a:t>promote professionally responsible practice </a:t>
            </a:r>
            <a:r>
              <a:rPr lang="en-PH" sz="3200" i="1" dirty="0" smtClean="0">
                <a:latin typeface="Baskerville Old Face" panose="02020602080505020303" pitchFamily="18" charset="0"/>
              </a:rPr>
              <a:t>of assessment  in educational and industrial settings  </a:t>
            </a:r>
          </a:p>
          <a:p>
            <a:pPr marL="109728" indent="0">
              <a:buNone/>
            </a:pPr>
            <a:endParaRPr lang="en-PH" sz="3200" dirty="0" smtClean="0">
              <a:latin typeface="Baskerville Old Face" panose="02020602080505020303" pitchFamily="18" charset="0"/>
            </a:endParaRPr>
          </a:p>
          <a:p>
            <a:pPr marL="463550" indent="-347663">
              <a:buFont typeface="Wingdings" panose="05000000000000000000" pitchFamily="2" charset="2"/>
              <a:buChar char="Ø"/>
            </a:pPr>
            <a:r>
              <a:rPr lang="en-PH" sz="3800" b="1" dirty="0" smtClean="0">
                <a:latin typeface="Baskerville Old Face" panose="02020602080505020303" pitchFamily="18" charset="0"/>
              </a:rPr>
              <a:t>Programs and Activities:</a:t>
            </a:r>
          </a:p>
          <a:p>
            <a:pPr marL="914400" indent="-800100">
              <a:buNone/>
              <a:tabLst>
                <a:tab pos="463550" algn="l"/>
              </a:tabLst>
            </a:pPr>
            <a:r>
              <a:rPr lang="en-PH" sz="2900" b="1" dirty="0" smtClean="0">
                <a:latin typeface="Baskerville Old Face" panose="02020602080505020303" pitchFamily="18" charset="0"/>
              </a:rPr>
              <a:t>	</a:t>
            </a:r>
            <a:r>
              <a:rPr lang="en-PH" sz="2900" dirty="0" smtClean="0">
                <a:latin typeface="Baskerville Old Face" panose="02020602080505020303" pitchFamily="18" charset="0"/>
              </a:rPr>
              <a:t>1. 	</a:t>
            </a:r>
            <a:r>
              <a:rPr lang="en-PH" sz="3200" dirty="0" smtClean="0">
                <a:latin typeface="Baskerville Old Face" panose="02020602080505020303" pitchFamily="18" charset="0"/>
              </a:rPr>
              <a:t>Initiate relevant activities to promote appropriate and proper practice of assessment among PEMEA members who are </a:t>
            </a:r>
            <a:r>
              <a:rPr lang="en-PH" sz="3200" dirty="0">
                <a:latin typeface="Baskerville Old Face" panose="02020602080505020303" pitchFamily="18" charset="0"/>
              </a:rPr>
              <a:t>involved in any </a:t>
            </a:r>
            <a:r>
              <a:rPr lang="en-PH" sz="3200" dirty="0" smtClean="0">
                <a:latin typeface="Baskerville Old Face" panose="02020602080505020303" pitchFamily="18" charset="0"/>
              </a:rPr>
              <a:t>type </a:t>
            </a:r>
            <a:r>
              <a:rPr lang="en-PH" sz="3200" dirty="0">
                <a:latin typeface="Baskerville Old Face" panose="02020602080505020303" pitchFamily="18" charset="0"/>
              </a:rPr>
              <a:t>of </a:t>
            </a:r>
            <a:r>
              <a:rPr lang="en-PH" sz="3200" dirty="0" smtClean="0">
                <a:latin typeface="Baskerville Old Face" panose="02020602080505020303" pitchFamily="18" charset="0"/>
              </a:rPr>
              <a:t>testing </a:t>
            </a:r>
            <a:r>
              <a:rPr lang="en-PH" sz="3200" dirty="0">
                <a:latin typeface="Baskerville Old Face" panose="02020602080505020303" pitchFamily="18" charset="0"/>
              </a:rPr>
              <a:t>activity in </a:t>
            </a:r>
            <a:r>
              <a:rPr lang="en-PH" sz="3200" dirty="0" smtClean="0">
                <a:latin typeface="Baskerville Old Face" panose="02020602080505020303" pitchFamily="18" charset="0"/>
              </a:rPr>
              <a:t>education</a:t>
            </a:r>
            <a:r>
              <a:rPr lang="en-PH" sz="3200" dirty="0">
                <a:latin typeface="Baskerville Old Face" panose="02020602080505020303" pitchFamily="18" charset="0"/>
              </a:rPr>
              <a:t> </a:t>
            </a:r>
            <a:r>
              <a:rPr lang="en-PH" sz="3200" dirty="0" smtClean="0">
                <a:latin typeface="Baskerville Old Face" panose="02020602080505020303" pitchFamily="18" charset="0"/>
              </a:rPr>
              <a:t>(admission, </a:t>
            </a:r>
            <a:r>
              <a:rPr lang="en-PH" sz="3200" dirty="0">
                <a:latin typeface="Baskerville Old Face" panose="02020602080505020303" pitchFamily="18" charset="0"/>
              </a:rPr>
              <a:t>educational assessment, educational diagnosis, and student </a:t>
            </a:r>
            <a:r>
              <a:rPr lang="en-PH" sz="3200" dirty="0" smtClean="0">
                <a:latin typeface="Baskerville Old Face" panose="02020602080505020303" pitchFamily="18" charset="0"/>
              </a:rPr>
              <a:t>placement) and industry (personnel testing and recruitment)</a:t>
            </a:r>
            <a:endParaRPr lang="en-PH" sz="3200" dirty="0">
              <a:latin typeface="Baskerville Old Face" panose="02020602080505020303" pitchFamily="18" charset="0"/>
            </a:endParaRPr>
          </a:p>
          <a:p>
            <a:pPr marL="798513" indent="-684213">
              <a:buNone/>
              <a:tabLst>
                <a:tab pos="463550" algn="l"/>
              </a:tabLst>
            </a:pPr>
            <a:r>
              <a:rPr lang="en-PH" sz="3200" dirty="0" smtClean="0">
                <a:latin typeface="Baskerville Old Face" panose="02020602080505020303" pitchFamily="18" charset="0"/>
              </a:rPr>
              <a:t>  </a:t>
            </a:r>
          </a:p>
          <a:p>
            <a:pPr marL="914400" indent="-800100">
              <a:buNone/>
              <a:tabLst>
                <a:tab pos="517525" algn="l"/>
              </a:tabLst>
            </a:pPr>
            <a:r>
              <a:rPr lang="en-PH" sz="3200" dirty="0">
                <a:latin typeface="Baskerville Old Face" panose="02020602080505020303" pitchFamily="18" charset="0"/>
              </a:rPr>
              <a:t>	</a:t>
            </a:r>
            <a:r>
              <a:rPr lang="en-PH" sz="3200" dirty="0" smtClean="0">
                <a:latin typeface="Baskerville Old Face" panose="02020602080505020303" pitchFamily="18" charset="0"/>
              </a:rPr>
              <a:t>2. </a:t>
            </a:r>
            <a:r>
              <a:rPr lang="en-PH" sz="3200" dirty="0">
                <a:latin typeface="Baskerville Old Face" panose="02020602080505020303" pitchFamily="18" charset="0"/>
              </a:rPr>
              <a:t>	</a:t>
            </a:r>
            <a:r>
              <a:rPr lang="en-PH" sz="3200" dirty="0" smtClean="0">
                <a:latin typeface="Baskerville Old Face" panose="02020602080505020303" pitchFamily="18" charset="0"/>
              </a:rPr>
              <a:t>come up with standards for assessment in school and industrial settings:</a:t>
            </a:r>
          </a:p>
          <a:p>
            <a:pPr marL="685800" indent="-571500">
              <a:buNone/>
              <a:tabLst>
                <a:tab pos="463550" algn="l"/>
              </a:tabLst>
            </a:pPr>
            <a:r>
              <a:rPr lang="en-PH" sz="3200" dirty="0">
                <a:latin typeface="Baskerville Old Face" panose="02020602080505020303" pitchFamily="18" charset="0"/>
              </a:rPr>
              <a:t>	</a:t>
            </a:r>
            <a:r>
              <a:rPr lang="en-PH" sz="3200" dirty="0" smtClean="0">
                <a:latin typeface="Baskerville Old Face" panose="02020602080505020303" pitchFamily="18" charset="0"/>
              </a:rPr>
              <a:t>		2.1  educational assessment</a:t>
            </a:r>
          </a:p>
          <a:p>
            <a:pPr marL="685800" indent="-571500">
              <a:buNone/>
              <a:tabLst>
                <a:tab pos="463550" algn="l"/>
              </a:tabLst>
            </a:pPr>
            <a:r>
              <a:rPr lang="en-PH" sz="3200" dirty="0">
                <a:latin typeface="Baskerville Old Face" panose="02020602080505020303" pitchFamily="18" charset="0"/>
              </a:rPr>
              <a:t>	</a:t>
            </a:r>
            <a:r>
              <a:rPr lang="en-PH" sz="3200" dirty="0" smtClean="0">
                <a:latin typeface="Baskerville Old Face" panose="02020602080505020303" pitchFamily="18" charset="0"/>
              </a:rPr>
              <a:t>		2.2  psychological assessment</a:t>
            </a:r>
          </a:p>
          <a:p>
            <a:pPr marL="685800" indent="-571500">
              <a:buNone/>
              <a:tabLst>
                <a:tab pos="463550" algn="l"/>
              </a:tabLst>
            </a:pPr>
            <a:endParaRPr lang="en-PH" sz="3200" dirty="0">
              <a:latin typeface="Baskerville Old Face" panose="02020602080505020303" pitchFamily="18" charset="0"/>
            </a:endParaRPr>
          </a:p>
          <a:p>
            <a:pPr marL="914400" indent="-800100">
              <a:buNone/>
              <a:tabLst>
                <a:tab pos="463550" algn="l"/>
              </a:tabLst>
            </a:pPr>
            <a:r>
              <a:rPr lang="en-PH" sz="3200" dirty="0" smtClean="0">
                <a:latin typeface="Baskerville Old Face" panose="02020602080505020303" pitchFamily="18" charset="0"/>
              </a:rPr>
              <a:t>	3.	identify </a:t>
            </a:r>
            <a:r>
              <a:rPr lang="en-PH" sz="3200" dirty="0">
                <a:latin typeface="Baskerville Old Face" panose="02020602080505020303" pitchFamily="18" charset="0"/>
              </a:rPr>
              <a:t>a team of experts who will draft the </a:t>
            </a:r>
            <a:r>
              <a:rPr lang="en-PH" sz="3200" dirty="0" smtClean="0">
                <a:latin typeface="Baskerville Old Face" panose="02020602080505020303" pitchFamily="18" charset="0"/>
              </a:rPr>
              <a:t>standards</a:t>
            </a:r>
          </a:p>
          <a:p>
            <a:pPr marL="685800" indent="-571500">
              <a:buNone/>
              <a:tabLst>
                <a:tab pos="463550" algn="l"/>
              </a:tabLst>
            </a:pPr>
            <a:endParaRPr lang="en-PH" sz="3200" dirty="0">
              <a:latin typeface="Baskerville Old Face" panose="02020602080505020303" pitchFamily="18" charset="0"/>
            </a:endParaRPr>
          </a:p>
          <a:p>
            <a:pPr marL="685800" indent="-571500">
              <a:buNone/>
              <a:tabLst>
                <a:tab pos="463550" algn="l"/>
              </a:tabLst>
            </a:pPr>
            <a:r>
              <a:rPr lang="en-PH" sz="3200" dirty="0" smtClean="0">
                <a:latin typeface="Baskerville Old Face" panose="02020602080505020303" pitchFamily="18" charset="0"/>
              </a:rPr>
              <a:t>	4.		involve </a:t>
            </a:r>
            <a:r>
              <a:rPr lang="en-PH" sz="3200" dirty="0">
                <a:latin typeface="Baskerville Old Face" panose="02020602080505020303" pitchFamily="18" charset="0"/>
              </a:rPr>
              <a:t>PMEA members to take part in this endeavor through their </a:t>
            </a:r>
            <a:r>
              <a:rPr lang="en-PH" sz="3200" dirty="0" smtClean="0">
                <a:latin typeface="Baskerville Old Face" panose="02020602080505020303" pitchFamily="18" charset="0"/>
              </a:rPr>
              <a:t>	suggestions</a:t>
            </a:r>
            <a:r>
              <a:rPr lang="en-PH" sz="3200" dirty="0">
                <a:latin typeface="Baskerville Old Face" panose="02020602080505020303" pitchFamily="18" charset="0"/>
              </a:rPr>
              <a:t>, </a:t>
            </a:r>
            <a:r>
              <a:rPr lang="en-PH" sz="3200" dirty="0" smtClean="0">
                <a:latin typeface="Baskerville Old Face" panose="02020602080505020303" pitchFamily="18" charset="0"/>
              </a:rPr>
              <a:t>inputs, etc.</a:t>
            </a:r>
            <a:endParaRPr lang="en-PH" sz="3200" dirty="0">
              <a:latin typeface="Baskerville Old Face" panose="02020602080505020303" pitchFamily="18" charset="0"/>
            </a:endParaRPr>
          </a:p>
          <a:p>
            <a:pPr marL="685800" indent="-571500">
              <a:buNone/>
              <a:tabLst>
                <a:tab pos="463550" algn="l"/>
              </a:tabLst>
            </a:pPr>
            <a:endParaRPr lang="en-PH" sz="2600" dirty="0" smtClean="0">
              <a:latin typeface="Arial Rounded MT Bold" panose="020F0704030504030204" pitchFamily="34" charset="0"/>
            </a:endParaRPr>
          </a:p>
          <a:p>
            <a:pPr marL="798513" indent="-684213">
              <a:buNone/>
              <a:tabLst>
                <a:tab pos="463550" algn="l"/>
              </a:tabLst>
            </a:pPr>
            <a:endParaRPr lang="en-PH" sz="2400" dirty="0">
              <a:latin typeface="Arial Rounded MT Bold" panose="020F0704030504030204" pitchFamily="34" charset="0"/>
            </a:endParaRPr>
          </a:p>
          <a:p>
            <a:pPr marL="685800" indent="-571500">
              <a:buNone/>
              <a:tabLst>
                <a:tab pos="463550" algn="l"/>
              </a:tabLst>
            </a:pPr>
            <a:r>
              <a:rPr lang="en-PH" sz="2400" dirty="0" smtClean="0">
                <a:latin typeface="Arial Rounded MT Bold" panose="020F0704030504030204" pitchFamily="34" charset="0"/>
              </a:rPr>
              <a:t>		</a:t>
            </a:r>
          </a:p>
          <a:p>
            <a:pPr marL="114300" indent="349250">
              <a:buNone/>
            </a:pPr>
            <a:endParaRPr lang="en-PH" b="1" dirty="0" smtClean="0">
              <a:latin typeface="Arial Rounded MT Bold" panose="020F0704030504030204" pitchFamily="34" charset="0"/>
            </a:endParaRPr>
          </a:p>
          <a:p>
            <a:pPr marL="463550" indent="0">
              <a:buNone/>
            </a:pPr>
            <a:endParaRPr lang="en-PH" dirty="0">
              <a:latin typeface="Arial Rounded MT Bold" panose="020F07040305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PH" sz="3200" dirty="0" smtClean="0">
                <a:effectLst/>
                <a:latin typeface="Baskerville Old Face" panose="02020602080505020303" pitchFamily="18" charset="0"/>
              </a:rPr>
              <a:t>School  and Industrial Testing Division</a:t>
            </a:r>
            <a:endParaRPr lang="en-PH" sz="3200" dirty="0">
              <a:effectLst/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87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463550" lvl="1" indent="-463550">
              <a:buClrTx/>
              <a:buSzPct val="100000"/>
              <a:buAutoNum type="arabicParenBoth"/>
            </a:pPr>
            <a:r>
              <a:rPr lang="en-PH" sz="2000" b="1" dirty="0" smtClean="0">
                <a:latin typeface="Baskerville Old Face" panose="02020602080505020303" pitchFamily="18" charset="0"/>
              </a:rPr>
              <a:t>Users of </a:t>
            </a:r>
            <a:r>
              <a:rPr lang="en-PH" sz="2000" b="1" dirty="0" smtClean="0">
                <a:latin typeface="Baskerville Old Face" panose="02020602080505020303" pitchFamily="18" charset="0"/>
              </a:rPr>
              <a:t>Tests </a:t>
            </a:r>
            <a:r>
              <a:rPr lang="en-PH" sz="2000" b="1" dirty="0" smtClean="0">
                <a:latin typeface="Baskerville Old Face" panose="02020602080505020303" pitchFamily="18" charset="0"/>
              </a:rPr>
              <a:t>/Assessments </a:t>
            </a:r>
          </a:p>
          <a:p>
            <a:pPr marL="0" lvl="1" indent="0">
              <a:buClrTx/>
              <a:buSzPct val="100000"/>
              <a:buNone/>
              <a:tabLst>
                <a:tab pos="463550" algn="l"/>
              </a:tabLst>
            </a:pPr>
            <a:r>
              <a:rPr lang="en-PH" sz="2000" dirty="0">
                <a:latin typeface="Baskerville Old Face" panose="02020602080505020303" pitchFamily="18" charset="0"/>
              </a:rPr>
              <a:t>	</a:t>
            </a:r>
            <a:r>
              <a:rPr lang="en-PH" sz="2000" dirty="0" smtClean="0">
                <a:latin typeface="Baskerville Old Face" panose="02020602080505020303" pitchFamily="18" charset="0"/>
              </a:rPr>
              <a:t>- Qualifications/competencies</a:t>
            </a:r>
          </a:p>
          <a:p>
            <a:pPr marL="0" lvl="1" indent="0">
              <a:buClrTx/>
              <a:buSzPct val="100000"/>
              <a:buNone/>
              <a:tabLst>
                <a:tab pos="463550" algn="l"/>
              </a:tabLst>
            </a:pPr>
            <a:r>
              <a:rPr lang="en-PH" sz="2000" dirty="0">
                <a:latin typeface="Baskerville Old Face" panose="02020602080505020303" pitchFamily="18" charset="0"/>
              </a:rPr>
              <a:t>	</a:t>
            </a:r>
            <a:r>
              <a:rPr lang="en-PH" sz="2000" dirty="0" smtClean="0">
                <a:latin typeface="Baskerville Old Face" panose="02020602080505020303" pitchFamily="18" charset="0"/>
              </a:rPr>
              <a:t>-  General responsibilities</a:t>
            </a:r>
          </a:p>
          <a:p>
            <a:pPr marL="0" lvl="1" indent="0">
              <a:buClrTx/>
              <a:buSzPct val="100000"/>
              <a:buNone/>
              <a:tabLst>
                <a:tab pos="463550" algn="l"/>
              </a:tabLst>
            </a:pPr>
            <a:r>
              <a:rPr lang="en-PH" sz="2000" dirty="0">
                <a:latin typeface="Baskerville Old Face" panose="02020602080505020303" pitchFamily="18" charset="0"/>
              </a:rPr>
              <a:t>	</a:t>
            </a:r>
            <a:r>
              <a:rPr lang="en-PH" sz="2000" dirty="0" smtClean="0">
                <a:latin typeface="Baskerville Old Face" panose="02020602080505020303" pitchFamily="18" charset="0"/>
              </a:rPr>
              <a:t>-  Development and/or selection of </a:t>
            </a:r>
            <a:r>
              <a:rPr lang="en-PH" sz="2000" dirty="0">
                <a:latin typeface="Baskerville Old Face" panose="02020602080505020303" pitchFamily="18" charset="0"/>
              </a:rPr>
              <a:t>a</a:t>
            </a:r>
            <a:r>
              <a:rPr lang="en-PH" sz="2000" dirty="0" smtClean="0">
                <a:latin typeface="Baskerville Old Face" panose="02020602080505020303" pitchFamily="18" charset="0"/>
              </a:rPr>
              <a:t>ssessment measures/types</a:t>
            </a:r>
          </a:p>
          <a:p>
            <a:pPr marL="0" lvl="1" indent="0">
              <a:buClrTx/>
              <a:buSzPct val="100000"/>
              <a:buNone/>
              <a:tabLst>
                <a:tab pos="463550" algn="l"/>
              </a:tabLst>
            </a:pPr>
            <a:r>
              <a:rPr lang="en-PH" sz="2000" dirty="0">
                <a:latin typeface="Baskerville Old Face" panose="02020602080505020303" pitchFamily="18" charset="0"/>
              </a:rPr>
              <a:t>	</a:t>
            </a:r>
            <a:r>
              <a:rPr lang="en-PH" sz="2000" dirty="0" smtClean="0">
                <a:latin typeface="Baskerville Old Face" panose="02020602080505020303" pitchFamily="18" charset="0"/>
              </a:rPr>
              <a:t>-  Administration and scoring  </a:t>
            </a:r>
          </a:p>
          <a:p>
            <a:pPr marL="0" lvl="1" indent="0">
              <a:buClrTx/>
              <a:buSzPct val="100000"/>
              <a:buNone/>
              <a:tabLst>
                <a:tab pos="463550" algn="l"/>
              </a:tabLst>
            </a:pPr>
            <a:r>
              <a:rPr lang="en-PH" sz="2000" dirty="0">
                <a:latin typeface="Baskerville Old Face" panose="02020602080505020303" pitchFamily="18" charset="0"/>
              </a:rPr>
              <a:t>	</a:t>
            </a:r>
            <a:r>
              <a:rPr lang="en-PH" sz="2000" dirty="0" smtClean="0">
                <a:latin typeface="Baskerville Old Face" panose="02020602080505020303" pitchFamily="18" charset="0"/>
              </a:rPr>
              <a:t>-  Interpretation and reporting/communicating results</a:t>
            </a:r>
          </a:p>
          <a:p>
            <a:pPr marL="457200" lvl="1" indent="-457200">
              <a:buClrTx/>
              <a:buSzPct val="100000"/>
              <a:buAutoNum type="arabicParenBoth" startAt="2"/>
              <a:tabLst>
                <a:tab pos="463550" algn="l"/>
              </a:tabLst>
            </a:pPr>
            <a:r>
              <a:rPr lang="en-PH" sz="2000" b="1" dirty="0" smtClean="0">
                <a:latin typeface="Baskerville Old Face" panose="02020602080505020303" pitchFamily="18" charset="0"/>
              </a:rPr>
              <a:t>Test Takers</a:t>
            </a:r>
          </a:p>
          <a:p>
            <a:pPr marL="0" lvl="1" indent="0">
              <a:buClrTx/>
              <a:buSzPct val="100000"/>
              <a:buNone/>
              <a:tabLst>
                <a:tab pos="463550" algn="l"/>
              </a:tabLst>
            </a:pPr>
            <a:r>
              <a:rPr lang="en-PH" sz="2000" b="1" dirty="0">
                <a:latin typeface="Baskerville Old Face" panose="02020602080505020303" pitchFamily="18" charset="0"/>
              </a:rPr>
              <a:t>	</a:t>
            </a:r>
            <a:r>
              <a:rPr lang="en-PH" sz="2000" dirty="0" smtClean="0">
                <a:latin typeface="Baskerville Old Face" panose="02020602080505020303" pitchFamily="18" charset="0"/>
              </a:rPr>
              <a:t>-  General responsibilities</a:t>
            </a:r>
          </a:p>
          <a:p>
            <a:pPr marL="0" lvl="1" indent="0">
              <a:buClrTx/>
              <a:buSzPct val="100000"/>
              <a:buNone/>
              <a:tabLst>
                <a:tab pos="463550" algn="l"/>
              </a:tabLst>
            </a:pPr>
            <a:r>
              <a:rPr lang="en-PH" sz="2000" dirty="0">
                <a:latin typeface="Baskerville Old Face" panose="02020602080505020303" pitchFamily="18" charset="0"/>
              </a:rPr>
              <a:t>	</a:t>
            </a:r>
            <a:r>
              <a:rPr lang="en-PH" sz="2000" dirty="0" smtClean="0">
                <a:latin typeface="Baskerville Old Face" panose="02020602080505020303" pitchFamily="18" charset="0"/>
              </a:rPr>
              <a:t>-  Rights</a:t>
            </a:r>
          </a:p>
          <a:p>
            <a:pPr marL="109537" indent="0">
              <a:buClrTx/>
              <a:buSzPct val="100000"/>
              <a:buNone/>
            </a:pPr>
            <a:r>
              <a:rPr lang="en-PH" sz="2400" dirty="0">
                <a:latin typeface="Baskerville Old Face" panose="02020602080505020303" pitchFamily="18" charset="0"/>
              </a:rPr>
              <a:t>	</a:t>
            </a:r>
            <a:endParaRPr lang="en-PH" sz="2400" dirty="0" smtClean="0">
              <a:latin typeface="Baskerville Old Face" panose="02020602080505020303" pitchFamily="18" charset="0"/>
            </a:endParaRPr>
          </a:p>
          <a:p>
            <a:pPr marL="109728" indent="0">
              <a:buNone/>
            </a:pPr>
            <a:endParaRPr lang="en-PH" sz="2400" dirty="0">
              <a:latin typeface="Baskerville Old Face" panose="020206020805050203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PH" sz="3200" dirty="0" smtClean="0">
                <a:effectLst/>
                <a:latin typeface="Baskerville Old Face" panose="02020602080505020303" pitchFamily="18" charset="0"/>
              </a:rPr>
              <a:t>Assessment Standards</a:t>
            </a:r>
            <a:endParaRPr lang="en-PH" sz="3200" dirty="0">
              <a:effectLst/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89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PH" sz="5400" i="1" dirty="0" smtClean="0">
              <a:latin typeface="Baskerville Old Face" panose="02020602080505020303" pitchFamily="18" charset="0"/>
            </a:endParaRPr>
          </a:p>
          <a:p>
            <a:pPr marL="109728" indent="0" algn="ctr">
              <a:buNone/>
            </a:pPr>
            <a:r>
              <a:rPr lang="en-PH" sz="5400" i="1" dirty="0" smtClean="0">
                <a:latin typeface="Baskerville Old Face" panose="02020602080505020303" pitchFamily="18" charset="0"/>
              </a:rPr>
              <a:t>Thank You!!</a:t>
            </a:r>
          </a:p>
          <a:p>
            <a:pPr marL="109728" indent="0" algn="ctr">
              <a:buNone/>
            </a:pPr>
            <a:r>
              <a:rPr lang="en-PH" sz="5400" i="1" dirty="0" smtClean="0">
                <a:latin typeface="Baskerville Old Face" panose="02020602080505020303" pitchFamily="18" charset="0"/>
                <a:sym typeface="Wingdings" panose="05000000000000000000" pitchFamily="2" charset="2"/>
              </a:rPr>
              <a:t></a:t>
            </a:r>
            <a:endParaRPr lang="en-PH" sz="5400" i="1" dirty="0">
              <a:latin typeface="Baskerville Old Face" panose="020206020805050203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5444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</TotalTime>
  <Words>31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Philippine Educational Measurement and Evaluation Association, Inc. (PEMEA)</vt:lpstr>
      <vt:lpstr>School  and Industrial Testing Division</vt:lpstr>
      <vt:lpstr>Assessment Standards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Philippine Educational Measurement and Evaluation Association, Inc. (PEMEA)</dc:title>
  <dc:creator>DLSU</dc:creator>
  <cp:lastModifiedBy>DLSU</cp:lastModifiedBy>
  <cp:revision>12</cp:revision>
  <dcterms:created xsi:type="dcterms:W3CDTF">2015-09-17T07:51:52Z</dcterms:created>
  <dcterms:modified xsi:type="dcterms:W3CDTF">2015-09-24T02:26:34Z</dcterms:modified>
</cp:coreProperties>
</file>