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70" r:id="rId2"/>
    <p:sldId id="258" r:id="rId3"/>
    <p:sldId id="290" r:id="rId4"/>
    <p:sldId id="259" r:id="rId5"/>
    <p:sldId id="256" r:id="rId6"/>
    <p:sldId id="271" r:id="rId7"/>
    <p:sldId id="260" r:id="rId8"/>
    <p:sldId id="261" r:id="rId9"/>
    <p:sldId id="263" r:id="rId10"/>
    <p:sldId id="264" r:id="rId11"/>
    <p:sldId id="301" r:id="rId12"/>
    <p:sldId id="272" r:id="rId13"/>
    <p:sldId id="302" r:id="rId14"/>
    <p:sldId id="303" r:id="rId15"/>
    <p:sldId id="269" r:id="rId16"/>
    <p:sldId id="305" r:id="rId17"/>
    <p:sldId id="306" r:id="rId18"/>
    <p:sldId id="307" r:id="rId19"/>
    <p:sldId id="308" r:id="rId20"/>
    <p:sldId id="281" r:id="rId21"/>
    <p:sldId id="288" r:id="rId22"/>
    <p:sldId id="276" r:id="rId23"/>
    <p:sldId id="280" r:id="rId24"/>
    <p:sldId id="285" r:id="rId25"/>
    <p:sldId id="283" r:id="rId26"/>
    <p:sldId id="284" r:id="rId27"/>
    <p:sldId id="309" r:id="rId28"/>
    <p:sldId id="291" r:id="rId29"/>
    <p:sldId id="299" r:id="rId30"/>
    <p:sldId id="257" r:id="rId31"/>
    <p:sldId id="296" r:id="rId32"/>
    <p:sldId id="294" r:id="rId33"/>
    <p:sldId id="295" r:id="rId34"/>
    <p:sldId id="298" r:id="rId35"/>
    <p:sldId id="292" r:id="rId36"/>
    <p:sldId id="293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58" d="100"/>
          <a:sy n="58" d="100"/>
        </p:scale>
        <p:origin x="485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cer\Documents\Pie%20chart%20origi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cer\Documents\Pie%20chart%20origi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cer\Documents\Pie%20chart%20origi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cer\Documents\Pie%20chart%20origin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cer\Documents\Pie%20chart%20origin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4400" dirty="0"/>
              <a:t>Authors of Abstracts by Geographic Origin</a:t>
            </a:r>
          </a:p>
        </c:rich>
      </c:tx>
      <c:layout>
        <c:manualLayout>
          <c:xMode val="edge"/>
          <c:yMode val="edge"/>
          <c:x val="0.15919005570784583"/>
          <c:y val="5.555555555555555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3657104546114449"/>
          <c:y val="0.24138743073782448"/>
          <c:w val="0.37934935854243435"/>
          <c:h val="0.67439880431612742"/>
        </c:manualLayout>
      </c:layout>
      <c:pieChart>
        <c:varyColors val="1"/>
        <c:ser>
          <c:idx val="0"/>
          <c:order val="0"/>
          <c:tx>
            <c:strRef>
              <c:f>Sheet1!$C$2</c:f>
              <c:strCache>
                <c:ptCount val="1"/>
                <c:pt idx="0">
                  <c:v>Frequency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F45-4FB2-94CF-52AEAB61658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F45-4FB2-94CF-52AEAB61658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F45-4FB2-94CF-52AEAB61658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F45-4FB2-94CF-52AEAB61658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5F45-4FB2-94CF-52AEAB61658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5F45-4FB2-94CF-52AEAB61658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5F45-4FB2-94CF-52AEAB616583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5F45-4FB2-94CF-52AEAB616583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5F45-4FB2-94CF-52AEAB616583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5F45-4FB2-94CF-52AEAB616583}"/>
              </c:ext>
            </c:extLst>
          </c:dPt>
          <c:dLbls>
            <c:dLbl>
              <c:idx val="5"/>
              <c:layout>
                <c:manualLayout>
                  <c:x val="7.1280964332272365E-2"/>
                  <c:y val="0.1043614302310571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F45-4FB2-94CF-52AEAB616583}"/>
                </c:ext>
              </c:extLst>
            </c:dLbl>
            <c:dLbl>
              <c:idx val="6"/>
              <c:layout>
                <c:manualLayout>
                  <c:x val="-1.3724195524204025E-2"/>
                  <c:y val="-1.391067510003872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F45-4FB2-94CF-52AEAB616583}"/>
                </c:ext>
              </c:extLst>
            </c:dLbl>
            <c:dLbl>
              <c:idx val="7"/>
              <c:layout>
                <c:manualLayout>
                  <c:x val="-2.0300256027316402E-2"/>
                  <c:y val="-5.04992900477604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F45-4FB2-94CF-52AEAB616583}"/>
                </c:ext>
              </c:extLst>
            </c:dLbl>
            <c:dLbl>
              <c:idx val="8"/>
              <c:layout>
                <c:manualLayout>
                  <c:x val="2.2918637050413151E-2"/>
                  <c:y val="-3.520107903178769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F45-4FB2-94CF-52AEAB616583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Sheet1!$B$3:$B$12</c:f>
              <c:strCache>
                <c:ptCount val="10"/>
                <c:pt idx="0">
                  <c:v>USA</c:v>
                </c:pt>
                <c:pt idx="1">
                  <c:v>Europe</c:v>
                </c:pt>
                <c:pt idx="2">
                  <c:v>Canada</c:v>
                </c:pt>
                <c:pt idx="3">
                  <c:v>Asia</c:v>
                </c:pt>
                <c:pt idx="4">
                  <c:v>South American</c:v>
                </c:pt>
                <c:pt idx="5">
                  <c:v>UK</c:v>
                </c:pt>
                <c:pt idx="6">
                  <c:v>South Africa</c:v>
                </c:pt>
                <c:pt idx="7">
                  <c:v>Australia</c:v>
                </c:pt>
                <c:pt idx="8">
                  <c:v>Russia</c:v>
                </c:pt>
                <c:pt idx="9">
                  <c:v>Middle East</c:v>
                </c:pt>
              </c:strCache>
            </c:strRef>
          </c:cat>
          <c:val>
            <c:numRef>
              <c:f>Sheet1!$C$3:$C$12</c:f>
              <c:numCache>
                <c:formatCode>General</c:formatCode>
                <c:ptCount val="10"/>
                <c:pt idx="0">
                  <c:v>99</c:v>
                </c:pt>
                <c:pt idx="1">
                  <c:v>63</c:v>
                </c:pt>
                <c:pt idx="2">
                  <c:v>53</c:v>
                </c:pt>
                <c:pt idx="3">
                  <c:v>20</c:v>
                </c:pt>
                <c:pt idx="4">
                  <c:v>18</c:v>
                </c:pt>
                <c:pt idx="5">
                  <c:v>17</c:v>
                </c:pt>
                <c:pt idx="6">
                  <c:v>12</c:v>
                </c:pt>
                <c:pt idx="7">
                  <c:v>8</c:v>
                </c:pt>
                <c:pt idx="8">
                  <c:v>3</c:v>
                </c:pt>
                <c:pt idx="9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5F45-4FB2-94CF-52AEAB616583}"/>
            </c:ext>
          </c:extLst>
        </c:ser>
        <c:ser>
          <c:idx val="1"/>
          <c:order val="1"/>
          <c:tx>
            <c:strRef>
              <c:f>Sheet1!$D$2</c:f>
              <c:strCache>
                <c:ptCount val="1"/>
                <c:pt idx="0">
                  <c:v>Percentage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6-5F45-4FB2-94CF-52AEAB61658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8-5F45-4FB2-94CF-52AEAB61658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A-5F45-4FB2-94CF-52AEAB61658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C-5F45-4FB2-94CF-52AEAB61658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E-5F45-4FB2-94CF-52AEAB61658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0-5F45-4FB2-94CF-52AEAB61658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2-5F45-4FB2-94CF-52AEAB616583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4-5F45-4FB2-94CF-52AEAB616583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6-5F45-4FB2-94CF-52AEAB616583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8-5F45-4FB2-94CF-52AEAB616583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Sheet1!$B$3:$B$12</c:f>
              <c:strCache>
                <c:ptCount val="10"/>
                <c:pt idx="0">
                  <c:v>USA</c:v>
                </c:pt>
                <c:pt idx="1">
                  <c:v>Europe</c:v>
                </c:pt>
                <c:pt idx="2">
                  <c:v>Canada</c:v>
                </c:pt>
                <c:pt idx="3">
                  <c:v>Asia</c:v>
                </c:pt>
                <c:pt idx="4">
                  <c:v>South American</c:v>
                </c:pt>
                <c:pt idx="5">
                  <c:v>UK</c:v>
                </c:pt>
                <c:pt idx="6">
                  <c:v>South Africa</c:v>
                </c:pt>
                <c:pt idx="7">
                  <c:v>Australia</c:v>
                </c:pt>
                <c:pt idx="8">
                  <c:v>Russia</c:v>
                </c:pt>
                <c:pt idx="9">
                  <c:v>Middle East</c:v>
                </c:pt>
              </c:strCache>
            </c:strRef>
          </c:cat>
          <c:val>
            <c:numRef>
              <c:f>Sheet1!$D$3:$D$12</c:f>
              <c:numCache>
                <c:formatCode>0.00%</c:formatCode>
                <c:ptCount val="10"/>
                <c:pt idx="0">
                  <c:v>0.33559322033898309</c:v>
                </c:pt>
                <c:pt idx="1">
                  <c:v>0.21355932203389832</c:v>
                </c:pt>
                <c:pt idx="2">
                  <c:v>0.17966101694915251</c:v>
                </c:pt>
                <c:pt idx="3">
                  <c:v>6.7796610169491553E-2</c:v>
                </c:pt>
                <c:pt idx="4">
                  <c:v>6.1016949152542403E-2</c:v>
                </c:pt>
                <c:pt idx="5">
                  <c:v>5.7627118644067797E-2</c:v>
                </c:pt>
                <c:pt idx="6">
                  <c:v>4.0677966101694905E-2</c:v>
                </c:pt>
                <c:pt idx="7">
                  <c:v>2.7118644067796609E-2</c:v>
                </c:pt>
                <c:pt idx="8">
                  <c:v>1.0169491525423728E-2</c:v>
                </c:pt>
                <c:pt idx="9">
                  <c:v>6.7796610169491549E-3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9-5F45-4FB2-94CF-52AEAB61658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852942440973299"/>
          <c:y val="0.18617949839603382"/>
          <c:w val="0.21991924464253121"/>
          <c:h val="0.67916885389326331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MY" sz="4400"/>
              <a:t>Sub-theme</a:t>
            </a:r>
            <a:r>
              <a:rPr lang="en-MY" sz="4400" baseline="0"/>
              <a:t> 1</a:t>
            </a:r>
            <a:endParaRPr lang="en-MY" sz="4400"/>
          </a:p>
        </c:rich>
      </c:tx>
      <c:layout>
        <c:manualLayout>
          <c:xMode val="edge"/>
          <c:yMode val="edge"/>
          <c:x val="0.39054207677165365"/>
          <c:y val="2.03703703703703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5865950856508252"/>
          <c:y val="0.24229994167395741"/>
          <c:w val="0.39226727880734363"/>
          <c:h val="0.6610430068790420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A99-448D-99C2-0B157F74834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A99-448D-99C2-0B157F74834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A99-448D-99C2-0B157F74834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A99-448D-99C2-0B157F74834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7A99-448D-99C2-0B157F74834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7A99-448D-99C2-0B157F74834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7A99-448D-99C2-0B157F74834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7A99-448D-99C2-0B157F748348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7A99-448D-99C2-0B157F748348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7A99-448D-99C2-0B157F748348}"/>
              </c:ext>
            </c:extLst>
          </c:dPt>
          <c:dLbls>
            <c:dLbl>
              <c:idx val="3"/>
              <c:layout>
                <c:manualLayout>
                  <c:x val="-3.0543240918414621E-2"/>
                  <c:y val="4.964575506493060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A99-448D-99C2-0B157F748348}"/>
                </c:ext>
              </c:extLst>
            </c:dLbl>
            <c:dLbl>
              <c:idx val="4"/>
              <c:layout>
                <c:manualLayout>
                  <c:x val="-3.4253648158233611E-2"/>
                  <c:y val="3.2195975503062119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A99-448D-99C2-0B157F748348}"/>
                </c:ext>
              </c:extLst>
            </c:dLbl>
            <c:dLbl>
              <c:idx val="5"/>
              <c:layout>
                <c:manualLayout>
                  <c:x val="-8.5543673556642524E-2"/>
                  <c:y val="-1.192081381984114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A99-448D-99C2-0B157F748348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A99-448D-99C2-0B157F748348}"/>
                </c:ext>
              </c:extLst>
            </c:dLbl>
            <c:dLbl>
              <c:idx val="9"/>
              <c:layout>
                <c:manualLayout>
                  <c:x val="0.12879355012750104"/>
                  <c:y val="2.397303278266687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A99-448D-99C2-0B157F748348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Sheet1!$B$19:$B$28</c:f>
              <c:strCache>
                <c:ptCount val="10"/>
                <c:pt idx="0">
                  <c:v>USA</c:v>
                </c:pt>
                <c:pt idx="1">
                  <c:v>Europe</c:v>
                </c:pt>
                <c:pt idx="2">
                  <c:v>Canada</c:v>
                </c:pt>
                <c:pt idx="3">
                  <c:v>Asia</c:v>
                </c:pt>
                <c:pt idx="4">
                  <c:v>South American</c:v>
                </c:pt>
                <c:pt idx="5">
                  <c:v>UK</c:v>
                </c:pt>
                <c:pt idx="6">
                  <c:v>South Africa</c:v>
                </c:pt>
                <c:pt idx="7">
                  <c:v>Australia</c:v>
                </c:pt>
                <c:pt idx="8">
                  <c:v>Russia</c:v>
                </c:pt>
                <c:pt idx="9">
                  <c:v>Middle East</c:v>
                </c:pt>
              </c:strCache>
            </c:strRef>
          </c:cat>
          <c:val>
            <c:numRef>
              <c:f>Sheet1!$C$19:$C$28</c:f>
              <c:numCache>
                <c:formatCode>General</c:formatCode>
                <c:ptCount val="10"/>
                <c:pt idx="0">
                  <c:v>22</c:v>
                </c:pt>
                <c:pt idx="1">
                  <c:v>8</c:v>
                </c:pt>
                <c:pt idx="2">
                  <c:v>16</c:v>
                </c:pt>
                <c:pt idx="3">
                  <c:v>3</c:v>
                </c:pt>
                <c:pt idx="4">
                  <c:v>3</c:v>
                </c:pt>
                <c:pt idx="5">
                  <c:v>6</c:v>
                </c:pt>
                <c:pt idx="6">
                  <c:v>1</c:v>
                </c:pt>
                <c:pt idx="7">
                  <c:v>1</c:v>
                </c:pt>
                <c:pt idx="8">
                  <c:v>0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7A99-448D-99C2-0B157F748348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6-7A99-448D-99C2-0B157F74834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8-7A99-448D-99C2-0B157F74834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A-7A99-448D-99C2-0B157F74834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C-7A99-448D-99C2-0B157F74834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E-7A99-448D-99C2-0B157F74834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0-7A99-448D-99C2-0B157F74834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2-7A99-448D-99C2-0B157F74834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4-7A99-448D-99C2-0B157F748348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6-7A99-448D-99C2-0B157F748348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8-7A99-448D-99C2-0B157F748348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Sheet1!$B$19:$B$28</c:f>
              <c:strCache>
                <c:ptCount val="10"/>
                <c:pt idx="0">
                  <c:v>USA</c:v>
                </c:pt>
                <c:pt idx="1">
                  <c:v>Europe</c:v>
                </c:pt>
                <c:pt idx="2">
                  <c:v>Canada</c:v>
                </c:pt>
                <c:pt idx="3">
                  <c:v>Asia</c:v>
                </c:pt>
                <c:pt idx="4">
                  <c:v>South American</c:v>
                </c:pt>
                <c:pt idx="5">
                  <c:v>UK</c:v>
                </c:pt>
                <c:pt idx="6">
                  <c:v>South Africa</c:v>
                </c:pt>
                <c:pt idx="7">
                  <c:v>Australia</c:v>
                </c:pt>
                <c:pt idx="8">
                  <c:v>Russia</c:v>
                </c:pt>
                <c:pt idx="9">
                  <c:v>Middle East</c:v>
                </c:pt>
              </c:strCache>
            </c:strRef>
          </c:cat>
          <c:val>
            <c:numRef>
              <c:f>Sheet1!$D$19:$D$28</c:f>
              <c:numCache>
                <c:formatCode>0.00%</c:formatCode>
                <c:ptCount val="10"/>
                <c:pt idx="0">
                  <c:v>0.36065573770491804</c:v>
                </c:pt>
                <c:pt idx="1">
                  <c:v>0.13114754098360656</c:v>
                </c:pt>
                <c:pt idx="2">
                  <c:v>0.26229508196721313</c:v>
                </c:pt>
                <c:pt idx="3">
                  <c:v>4.9180327868852458E-2</c:v>
                </c:pt>
                <c:pt idx="4">
                  <c:v>4.9180327868852458E-2</c:v>
                </c:pt>
                <c:pt idx="5">
                  <c:v>9.8360655737704916E-2</c:v>
                </c:pt>
                <c:pt idx="6">
                  <c:v>1.6393442622950821E-2</c:v>
                </c:pt>
                <c:pt idx="7">
                  <c:v>1.6393442622950821E-2</c:v>
                </c:pt>
                <c:pt idx="8">
                  <c:v>0</c:v>
                </c:pt>
                <c:pt idx="9">
                  <c:v>1.6393442622950821E-2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9-7A99-448D-99C2-0B157F74834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898868110236224"/>
          <c:y val="0.17680971128608922"/>
          <c:w val="0.19852714481966433"/>
          <c:h val="0.6481860600758238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MY" sz="4400"/>
              <a:t>Sub-theme</a:t>
            </a:r>
            <a:r>
              <a:rPr lang="en-MY" sz="4400" baseline="0"/>
              <a:t> 2</a:t>
            </a:r>
            <a:endParaRPr lang="en-MY" sz="44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2899573490813649"/>
          <c:y val="0.26916229221347338"/>
          <c:w val="0.38860258092738409"/>
          <c:h val="0.6476709682123067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F6C-4FCE-8452-52C9923BAB7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F6C-4FCE-8452-52C9923BAB7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F6C-4FCE-8452-52C9923BAB7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F6C-4FCE-8452-52C9923BAB7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AF6C-4FCE-8452-52C9923BAB7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AF6C-4FCE-8452-52C9923BAB7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AF6C-4FCE-8452-52C9923BAB79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AF6C-4FCE-8452-52C9923BAB79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AF6C-4FCE-8452-52C9923BAB79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AF6C-4FCE-8452-52C9923BAB79}"/>
              </c:ext>
            </c:extLst>
          </c:dPt>
          <c:dLbls>
            <c:dLbl>
              <c:idx val="5"/>
              <c:layout>
                <c:manualLayout>
                  <c:x val="-3.3727690288713925E-2"/>
                  <c:y val="-2.096383785360163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F6C-4FCE-8452-52C9923BAB79}"/>
                </c:ext>
              </c:extLst>
            </c:dLbl>
            <c:dLbl>
              <c:idx val="6"/>
              <c:layout>
                <c:manualLayout>
                  <c:x val="-6.2921478565179351E-2"/>
                  <c:y val="-1.992235345581802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F6C-4FCE-8452-52C9923BAB79}"/>
                </c:ext>
              </c:extLst>
            </c:dLbl>
            <c:dLbl>
              <c:idx val="7"/>
              <c:layout>
                <c:manualLayout>
                  <c:x val="-6.310761154855643E-2"/>
                  <c:y val="-3.404673374161563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F6C-4FCE-8452-52C9923BAB79}"/>
                </c:ext>
              </c:extLst>
            </c:dLbl>
            <c:dLbl>
              <c:idx val="8"/>
              <c:layout>
                <c:manualLayout>
                  <c:x val="-4.5973972003499612E-2"/>
                  <c:y val="-7.119969378827646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F6C-4FCE-8452-52C9923BAB79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AF6C-4FCE-8452-52C9923BAB79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Sheet1!$B$34:$B$43</c:f>
              <c:strCache>
                <c:ptCount val="10"/>
                <c:pt idx="0">
                  <c:v>USA</c:v>
                </c:pt>
                <c:pt idx="1">
                  <c:v>Europe</c:v>
                </c:pt>
                <c:pt idx="2">
                  <c:v>Canada</c:v>
                </c:pt>
                <c:pt idx="3">
                  <c:v>Asia</c:v>
                </c:pt>
                <c:pt idx="4">
                  <c:v>South American</c:v>
                </c:pt>
                <c:pt idx="5">
                  <c:v>UK</c:v>
                </c:pt>
                <c:pt idx="6">
                  <c:v>South Africa</c:v>
                </c:pt>
                <c:pt idx="7">
                  <c:v>Australia</c:v>
                </c:pt>
                <c:pt idx="8">
                  <c:v>Russia</c:v>
                </c:pt>
                <c:pt idx="9">
                  <c:v>Middle East</c:v>
                </c:pt>
              </c:strCache>
            </c:strRef>
          </c:cat>
          <c:val>
            <c:numRef>
              <c:f>Sheet1!$C$34:$C$43</c:f>
              <c:numCache>
                <c:formatCode>General</c:formatCode>
                <c:ptCount val="10"/>
                <c:pt idx="0">
                  <c:v>20</c:v>
                </c:pt>
                <c:pt idx="1">
                  <c:v>20</c:v>
                </c:pt>
                <c:pt idx="2">
                  <c:v>16</c:v>
                </c:pt>
                <c:pt idx="3">
                  <c:v>14</c:v>
                </c:pt>
                <c:pt idx="4">
                  <c:v>7</c:v>
                </c:pt>
                <c:pt idx="5">
                  <c:v>5</c:v>
                </c:pt>
                <c:pt idx="6">
                  <c:v>7</c:v>
                </c:pt>
                <c:pt idx="7">
                  <c:v>5</c:v>
                </c:pt>
                <c:pt idx="8">
                  <c:v>3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AF6C-4FCE-8452-52C9923BAB79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6-AF6C-4FCE-8452-52C9923BAB7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8-AF6C-4FCE-8452-52C9923BAB7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A-AF6C-4FCE-8452-52C9923BAB7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C-AF6C-4FCE-8452-52C9923BAB7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E-AF6C-4FCE-8452-52C9923BAB7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0-AF6C-4FCE-8452-52C9923BAB7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2-AF6C-4FCE-8452-52C9923BAB79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4-AF6C-4FCE-8452-52C9923BAB79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6-AF6C-4FCE-8452-52C9923BAB79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8-AF6C-4FCE-8452-52C9923BAB79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Sheet1!$B$34:$B$43</c:f>
              <c:strCache>
                <c:ptCount val="10"/>
                <c:pt idx="0">
                  <c:v>USA</c:v>
                </c:pt>
                <c:pt idx="1">
                  <c:v>Europe</c:v>
                </c:pt>
                <c:pt idx="2">
                  <c:v>Canada</c:v>
                </c:pt>
                <c:pt idx="3">
                  <c:v>Asia</c:v>
                </c:pt>
                <c:pt idx="4">
                  <c:v>South American</c:v>
                </c:pt>
                <c:pt idx="5">
                  <c:v>UK</c:v>
                </c:pt>
                <c:pt idx="6">
                  <c:v>South Africa</c:v>
                </c:pt>
                <c:pt idx="7">
                  <c:v>Australia</c:v>
                </c:pt>
                <c:pt idx="8">
                  <c:v>Russia</c:v>
                </c:pt>
                <c:pt idx="9">
                  <c:v>Middle East</c:v>
                </c:pt>
              </c:strCache>
            </c:strRef>
          </c:cat>
          <c:val>
            <c:numRef>
              <c:f>Sheet1!$D$34:$D$43</c:f>
              <c:numCache>
                <c:formatCode>0.00%</c:formatCode>
                <c:ptCount val="10"/>
                <c:pt idx="0">
                  <c:v>0.20618556701030927</c:v>
                </c:pt>
                <c:pt idx="1">
                  <c:v>0.20618556701030927</c:v>
                </c:pt>
                <c:pt idx="2">
                  <c:v>0.16494845360824742</c:v>
                </c:pt>
                <c:pt idx="3">
                  <c:v>0.14432989690721648</c:v>
                </c:pt>
                <c:pt idx="4">
                  <c:v>7.2164948453608241E-2</c:v>
                </c:pt>
                <c:pt idx="5">
                  <c:v>5.1546391752577317E-2</c:v>
                </c:pt>
                <c:pt idx="6">
                  <c:v>7.2164948453608241E-2</c:v>
                </c:pt>
                <c:pt idx="7">
                  <c:v>5.1546391752577317E-2</c:v>
                </c:pt>
                <c:pt idx="8">
                  <c:v>3.0927835051546393E-2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9-AF6C-4FCE-8452-52C9923BAB7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369192913385826"/>
          <c:y val="0.19162452610090405"/>
          <c:w val="0.19568307086614173"/>
          <c:h val="0.6481860600758238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MY" sz="4400"/>
              <a:t>Sub-theme</a:t>
            </a:r>
            <a:r>
              <a:rPr lang="en-MY" sz="4400" baseline="0"/>
              <a:t> 3</a:t>
            </a:r>
            <a:endParaRPr lang="en-MY" sz="4400"/>
          </a:p>
        </c:rich>
      </c:tx>
      <c:layout>
        <c:manualLayout>
          <c:xMode val="edge"/>
          <c:yMode val="edge"/>
          <c:x val="0.38618052821522308"/>
          <c:y val="3.51851851851851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331894138232721"/>
          <c:y val="0.2663845144356955"/>
          <c:w val="0.38860258092738409"/>
          <c:h val="0.6476709682123067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EEC-4B76-8532-A20FA23D742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EEC-4B76-8532-A20FA23D742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EEC-4B76-8532-A20FA23D742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EEC-4B76-8532-A20FA23D742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EEC-4B76-8532-A20FA23D742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8EEC-4B76-8532-A20FA23D742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8EEC-4B76-8532-A20FA23D742E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8EEC-4B76-8532-A20FA23D742E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8EEC-4B76-8532-A20FA23D742E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8EEC-4B76-8532-A20FA23D742E}"/>
              </c:ext>
            </c:extLst>
          </c:dPt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EEC-4B76-8532-A20FA23D742E}"/>
                </c:ext>
              </c:extLst>
            </c:dLbl>
            <c:dLbl>
              <c:idx val="4"/>
              <c:layout>
                <c:manualLayout>
                  <c:x val="-8.1477690288713905E-2"/>
                  <c:y val="3.976159230096237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EEC-4B76-8532-A20FA23D742E}"/>
                </c:ext>
              </c:extLst>
            </c:dLbl>
            <c:dLbl>
              <c:idx val="5"/>
              <c:layout>
                <c:manualLayout>
                  <c:x val="-8.129155730533684E-2"/>
                  <c:y val="6.471638961796442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EEC-4B76-8532-A20FA23D742E}"/>
                </c:ext>
              </c:extLst>
            </c:dLbl>
            <c:dLbl>
              <c:idx val="6"/>
              <c:layout>
                <c:manualLayout>
                  <c:x val="-0.10074343832021"/>
                  <c:y val="1.721201516477106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EEC-4B76-8532-A20FA23D742E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EEC-4B76-8532-A20FA23D742E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EEC-4B76-8532-A20FA23D742E}"/>
                </c:ext>
              </c:extLst>
            </c:dLbl>
            <c:dLbl>
              <c:idx val="9"/>
              <c:layout>
                <c:manualLayout>
                  <c:x val="0.14189501312335953"/>
                  <c:y val="1.187700495771361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EEC-4B76-8532-A20FA23D742E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Sheet1!$B$49:$B$58</c:f>
              <c:strCache>
                <c:ptCount val="10"/>
                <c:pt idx="0">
                  <c:v>USA</c:v>
                </c:pt>
                <c:pt idx="1">
                  <c:v>Europe</c:v>
                </c:pt>
                <c:pt idx="2">
                  <c:v>Canada</c:v>
                </c:pt>
                <c:pt idx="3">
                  <c:v>Asia</c:v>
                </c:pt>
                <c:pt idx="4">
                  <c:v>South American</c:v>
                </c:pt>
                <c:pt idx="5">
                  <c:v>UK</c:v>
                </c:pt>
                <c:pt idx="6">
                  <c:v>South Africa</c:v>
                </c:pt>
                <c:pt idx="7">
                  <c:v>Australia</c:v>
                </c:pt>
                <c:pt idx="8">
                  <c:v>Russia</c:v>
                </c:pt>
                <c:pt idx="9">
                  <c:v>Middle East</c:v>
                </c:pt>
              </c:strCache>
            </c:strRef>
          </c:cat>
          <c:val>
            <c:numRef>
              <c:f>Sheet1!$C$49:$C$58</c:f>
              <c:numCache>
                <c:formatCode>General</c:formatCode>
                <c:ptCount val="10"/>
                <c:pt idx="0">
                  <c:v>8</c:v>
                </c:pt>
                <c:pt idx="1">
                  <c:v>10</c:v>
                </c:pt>
                <c:pt idx="2">
                  <c:v>6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3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8EEC-4B76-8532-A20FA23D742E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6-8EEC-4B76-8532-A20FA23D742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8-8EEC-4B76-8532-A20FA23D742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A-8EEC-4B76-8532-A20FA23D742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C-8EEC-4B76-8532-A20FA23D742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E-8EEC-4B76-8532-A20FA23D742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0-8EEC-4B76-8532-A20FA23D742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2-8EEC-4B76-8532-A20FA23D742E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4-8EEC-4B76-8532-A20FA23D742E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6-8EEC-4B76-8532-A20FA23D742E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8-8EEC-4B76-8532-A20FA23D742E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Sheet1!$B$49:$B$58</c:f>
              <c:strCache>
                <c:ptCount val="10"/>
                <c:pt idx="0">
                  <c:v>USA</c:v>
                </c:pt>
                <c:pt idx="1">
                  <c:v>Europe</c:v>
                </c:pt>
                <c:pt idx="2">
                  <c:v>Canada</c:v>
                </c:pt>
                <c:pt idx="3">
                  <c:v>Asia</c:v>
                </c:pt>
                <c:pt idx="4">
                  <c:v>South American</c:v>
                </c:pt>
                <c:pt idx="5">
                  <c:v>UK</c:v>
                </c:pt>
                <c:pt idx="6">
                  <c:v>South Africa</c:v>
                </c:pt>
                <c:pt idx="7">
                  <c:v>Australia</c:v>
                </c:pt>
                <c:pt idx="8">
                  <c:v>Russia</c:v>
                </c:pt>
                <c:pt idx="9">
                  <c:v>Middle East</c:v>
                </c:pt>
              </c:strCache>
            </c:strRef>
          </c:cat>
          <c:val>
            <c:numRef>
              <c:f>Sheet1!$D$49:$D$58</c:f>
              <c:numCache>
                <c:formatCode>0.00%</c:formatCode>
                <c:ptCount val="10"/>
                <c:pt idx="0">
                  <c:v>0.26666666666666666</c:v>
                </c:pt>
                <c:pt idx="1">
                  <c:v>0.33333333333333331</c:v>
                </c:pt>
                <c:pt idx="2">
                  <c:v>0.2</c:v>
                </c:pt>
                <c:pt idx="3">
                  <c:v>0</c:v>
                </c:pt>
                <c:pt idx="4">
                  <c:v>3.3333333333333333E-2</c:v>
                </c:pt>
                <c:pt idx="5">
                  <c:v>3.3333333333333333E-2</c:v>
                </c:pt>
                <c:pt idx="6">
                  <c:v>0.1</c:v>
                </c:pt>
                <c:pt idx="7">
                  <c:v>0</c:v>
                </c:pt>
                <c:pt idx="8">
                  <c:v>0</c:v>
                </c:pt>
                <c:pt idx="9">
                  <c:v>3.3333333333333333E-2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9-8EEC-4B76-8532-A20FA23D742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327526246719163"/>
          <c:y val="0.21569860017497813"/>
          <c:w val="0.19568307086614173"/>
          <c:h val="0.6481860600758238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MY" sz="4400"/>
              <a:t>Sub-theme</a:t>
            </a:r>
            <a:r>
              <a:rPr lang="en-MY" sz="4400" baseline="0"/>
              <a:t> 4</a:t>
            </a:r>
            <a:endParaRPr lang="en-MY" sz="44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4776377952755904"/>
          <c:y val="0.29601414406532522"/>
          <c:w val="0.38860258092738409"/>
          <c:h val="0.6476709682123067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6F9-429E-B1DC-D52E6BC0FFE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6F9-429E-B1DC-D52E6BC0FFE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6F9-429E-B1DC-D52E6BC0FFE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6F9-429E-B1DC-D52E6BC0FFE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F6F9-429E-B1DC-D52E6BC0FFE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F6F9-429E-B1DC-D52E6BC0FFE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F6F9-429E-B1DC-D52E6BC0FFE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F6F9-429E-B1DC-D52E6BC0FFE5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F6F9-429E-B1DC-D52E6BC0FFE5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F6F9-429E-B1DC-D52E6BC0FFE5}"/>
              </c:ext>
            </c:extLst>
          </c:dPt>
          <c:dLbls>
            <c:dLbl>
              <c:idx val="0"/>
              <c:layout>
                <c:manualLayout>
                  <c:x val="-0.13495100612423447"/>
                  <c:y val="2.295785943423738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6F9-429E-B1DC-D52E6BC0FFE5}"/>
                </c:ext>
              </c:extLst>
            </c:dLbl>
            <c:dLbl>
              <c:idx val="3"/>
              <c:layout>
                <c:manualLayout>
                  <c:x val="-9.638451443569554E-2"/>
                  <c:y val="6.378135024788568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6F9-429E-B1DC-D52E6BC0FFE5}"/>
                </c:ext>
              </c:extLst>
            </c:dLbl>
            <c:dLbl>
              <c:idx val="4"/>
              <c:layout>
                <c:manualLayout>
                  <c:x val="-8.3570428696412971E-2"/>
                  <c:y val="4.049868766404199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6F9-429E-B1DC-D52E6BC0FFE5}"/>
                </c:ext>
              </c:extLst>
            </c:dLbl>
            <c:dLbl>
              <c:idx val="5"/>
              <c:layout>
                <c:manualLayout>
                  <c:x val="-9.6056321084864393E-2"/>
                  <c:y val="9.0405365995917183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6F9-429E-B1DC-D52E6BC0FFE5}"/>
                </c:ext>
              </c:extLst>
            </c:dLbl>
            <c:dLbl>
              <c:idx val="6"/>
              <c:layout>
                <c:manualLayout>
                  <c:x val="-8.2268372703412071E-2"/>
                  <c:y val="-6.397491980169145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6F9-429E-B1DC-D52E6BC0FFE5}"/>
                </c:ext>
              </c:extLst>
            </c:dLbl>
            <c:dLbl>
              <c:idx val="7"/>
              <c:layout>
                <c:manualLayout>
                  <c:x val="-7.7970253718285211E-3"/>
                  <c:y val="-5.746062992125984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6F9-429E-B1DC-D52E6BC0FFE5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F6F9-429E-B1DC-D52E6BC0FFE5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F6F9-429E-B1DC-D52E6BC0FFE5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Sheet1!$B$64:$B$73</c:f>
              <c:strCache>
                <c:ptCount val="10"/>
                <c:pt idx="0">
                  <c:v>USA</c:v>
                </c:pt>
                <c:pt idx="1">
                  <c:v>Europe</c:v>
                </c:pt>
                <c:pt idx="2">
                  <c:v>Canada</c:v>
                </c:pt>
                <c:pt idx="3">
                  <c:v>Asia</c:v>
                </c:pt>
                <c:pt idx="4">
                  <c:v>South American</c:v>
                </c:pt>
                <c:pt idx="5">
                  <c:v>UK</c:v>
                </c:pt>
                <c:pt idx="6">
                  <c:v>South Africa</c:v>
                </c:pt>
                <c:pt idx="7">
                  <c:v>Australia</c:v>
                </c:pt>
                <c:pt idx="8">
                  <c:v>Russia</c:v>
                </c:pt>
                <c:pt idx="9">
                  <c:v>Middle East</c:v>
                </c:pt>
              </c:strCache>
            </c:strRef>
          </c:cat>
          <c:val>
            <c:numRef>
              <c:f>Sheet1!$C$64:$C$73</c:f>
              <c:numCache>
                <c:formatCode>General</c:formatCode>
                <c:ptCount val="10"/>
                <c:pt idx="0">
                  <c:v>49</c:v>
                </c:pt>
                <c:pt idx="1">
                  <c:v>25</c:v>
                </c:pt>
                <c:pt idx="2">
                  <c:v>15</c:v>
                </c:pt>
                <c:pt idx="3">
                  <c:v>3</c:v>
                </c:pt>
                <c:pt idx="4">
                  <c:v>7</c:v>
                </c:pt>
                <c:pt idx="5">
                  <c:v>5</c:v>
                </c:pt>
                <c:pt idx="6">
                  <c:v>1</c:v>
                </c:pt>
                <c:pt idx="7">
                  <c:v>2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F6F9-429E-B1DC-D52E6BC0FFE5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6-F6F9-429E-B1DC-D52E6BC0FFE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8-F6F9-429E-B1DC-D52E6BC0FFE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A-F6F9-429E-B1DC-D52E6BC0FFE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C-F6F9-429E-B1DC-D52E6BC0FFE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E-F6F9-429E-B1DC-D52E6BC0FFE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0-F6F9-429E-B1DC-D52E6BC0FFE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2-F6F9-429E-B1DC-D52E6BC0FFE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4-F6F9-429E-B1DC-D52E6BC0FFE5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6-F6F9-429E-B1DC-D52E6BC0FFE5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8-F6F9-429E-B1DC-D52E6BC0FFE5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Sheet1!$B$64:$B$73</c:f>
              <c:strCache>
                <c:ptCount val="10"/>
                <c:pt idx="0">
                  <c:v>USA</c:v>
                </c:pt>
                <c:pt idx="1">
                  <c:v>Europe</c:v>
                </c:pt>
                <c:pt idx="2">
                  <c:v>Canada</c:v>
                </c:pt>
                <c:pt idx="3">
                  <c:v>Asia</c:v>
                </c:pt>
                <c:pt idx="4">
                  <c:v>South American</c:v>
                </c:pt>
                <c:pt idx="5">
                  <c:v>UK</c:v>
                </c:pt>
                <c:pt idx="6">
                  <c:v>South Africa</c:v>
                </c:pt>
                <c:pt idx="7">
                  <c:v>Australia</c:v>
                </c:pt>
                <c:pt idx="8">
                  <c:v>Russia</c:v>
                </c:pt>
                <c:pt idx="9">
                  <c:v>Middle East</c:v>
                </c:pt>
              </c:strCache>
            </c:strRef>
          </c:cat>
          <c:val>
            <c:numRef>
              <c:f>Sheet1!$D$64:$D$73</c:f>
              <c:numCache>
                <c:formatCode>0.00%</c:formatCode>
                <c:ptCount val="10"/>
                <c:pt idx="0">
                  <c:v>0.45794392523364486</c:v>
                </c:pt>
                <c:pt idx="1">
                  <c:v>0.23364485981308411</c:v>
                </c:pt>
                <c:pt idx="2">
                  <c:v>0.14018691588785046</c:v>
                </c:pt>
                <c:pt idx="3">
                  <c:v>2.8037383177570093E-2</c:v>
                </c:pt>
                <c:pt idx="4">
                  <c:v>6.5420560747663545E-2</c:v>
                </c:pt>
                <c:pt idx="5">
                  <c:v>4.6728971962616821E-2</c:v>
                </c:pt>
                <c:pt idx="6">
                  <c:v>9.3457943925233638E-3</c:v>
                </c:pt>
                <c:pt idx="7">
                  <c:v>1.8691588785046728E-2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9-F6F9-429E-B1DC-D52E6BC0FFE5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327526246719163"/>
          <c:y val="0.21384674832312628"/>
          <c:w val="0.19568307086614173"/>
          <c:h val="0.6481860600758238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D5A6E1-901D-4CD5-89A9-D7D1DE07E54F}" type="datetimeFigureOut">
              <a:rPr lang="en-MY" smtClean="0"/>
              <a:pPr/>
              <a:t>25/8/2018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92FBB6-00FC-4ACE-BCD6-1835563CB56E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81892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Socially desirable responding (SDR) in self-reports is a key concern in psychometric tools that are non-cognitive in nature. A critical assumption of self-reports is that respondents accurately bring to mind-relevant information and attempt to provide honest responses (</a:t>
            </a:r>
            <a:r>
              <a:rPr lang="en-US" dirty="0" err="1"/>
              <a:t>McINtie</a:t>
            </a:r>
            <a:r>
              <a:rPr lang="en-US" dirty="0"/>
              <a:t> &amp; Miller, 2000). To the extent  that individuals instead provide socially desirable responses (over-reporting positive behavior or under-reporting negative </a:t>
            </a:r>
            <a:r>
              <a:rPr lang="en-US" dirty="0" err="1"/>
              <a:t>behaviours</a:t>
            </a:r>
            <a:r>
              <a:rPr lang="en-US" dirty="0"/>
              <a:t>), the validity of the scores could be compromised. Accordingly, social desirability scales are widely used to assess the extent to which individuals bias responses in a self-favoring manner and control for such distortions (</a:t>
            </a:r>
            <a:r>
              <a:rPr lang="en-US" dirty="0" err="1"/>
              <a:t>Pailhaus</a:t>
            </a:r>
            <a:r>
              <a:rPr lang="en-US" dirty="0"/>
              <a:t>, 2002).</a:t>
            </a:r>
          </a:p>
          <a:p>
            <a:r>
              <a:rPr lang="en-US" dirty="0"/>
              <a:t>Typically, such response biases are identified by administering an SDR scale alongside with scales of interest.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11609-6ED7-4DC7-9CCA-16145AE1F228}" type="slidenum">
              <a:rPr lang="en-MY" smtClean="0"/>
              <a:t>16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07448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MY" dirty="0"/>
              <a:t>Impression Management</a:t>
            </a:r>
          </a:p>
          <a:p>
            <a:pPr marL="171450" indent="-171450">
              <a:buFontTx/>
              <a:buChar char="-"/>
            </a:pPr>
            <a:r>
              <a:rPr lang="en-MY" dirty="0"/>
              <a:t>Bias towards pleasing others</a:t>
            </a:r>
          </a:p>
          <a:p>
            <a:pPr marL="171450" indent="-171450">
              <a:buFontTx/>
              <a:buChar char="-"/>
            </a:pPr>
            <a:r>
              <a:rPr lang="en-MY" dirty="0"/>
              <a:t>The</a:t>
            </a:r>
            <a:r>
              <a:rPr lang="en-MY" baseline="0" dirty="0"/>
              <a:t> need for approval</a:t>
            </a:r>
          </a:p>
          <a:p>
            <a:pPr marL="171450" indent="-171450">
              <a:buFontTx/>
              <a:buChar char="-"/>
            </a:pPr>
            <a:r>
              <a:rPr lang="en-MY" baseline="0" dirty="0"/>
              <a:t>Thinking too much about what other people think</a:t>
            </a:r>
          </a:p>
          <a:p>
            <a:pPr marL="0" indent="0">
              <a:buFontTx/>
              <a:buNone/>
            </a:pPr>
            <a:r>
              <a:rPr lang="en-MY" baseline="0" dirty="0"/>
              <a:t>Just like going for an interview…you want to please them so they will approve 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11609-6ED7-4DC7-9CCA-16145AE1F228}" type="slidenum">
              <a:rPr lang="en-MY" smtClean="0"/>
              <a:t>18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67973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MY" dirty="0"/>
              <a:t>Self-deceptive Enhancement</a:t>
            </a:r>
          </a:p>
          <a:p>
            <a:pPr marL="171450" indent="-171450">
              <a:buFontTx/>
              <a:buChar char="-"/>
            </a:pPr>
            <a:r>
              <a:rPr lang="en-MY" dirty="0"/>
              <a:t>Honest</a:t>
            </a:r>
            <a:r>
              <a:rPr lang="en-MY" baseline="0" dirty="0"/>
              <a:t> but overly positive</a:t>
            </a:r>
          </a:p>
          <a:p>
            <a:pPr marL="171450" indent="-171450">
              <a:buFontTx/>
              <a:buChar char="-"/>
            </a:pPr>
            <a:r>
              <a:rPr lang="en-MY" baseline="0" dirty="0"/>
              <a:t>Confident about it’s own judgement</a:t>
            </a:r>
          </a:p>
          <a:p>
            <a:pPr marL="171450" indent="-171450">
              <a:buFontTx/>
              <a:buChar char="-"/>
            </a:pPr>
            <a:r>
              <a:rPr lang="en-MY" baseline="0" dirty="0"/>
              <a:t>Believe in handling the challenges</a:t>
            </a:r>
          </a:p>
          <a:p>
            <a:pPr marL="171450" indent="-171450">
              <a:buFontTx/>
              <a:buChar char="-"/>
            </a:pPr>
            <a:r>
              <a:rPr lang="en-MY" baseline="0" dirty="0"/>
              <a:t>Just like the cat believing and see itself as a lion</a:t>
            </a:r>
          </a:p>
          <a:p>
            <a:pPr marL="171450" indent="-171450">
              <a:buFontTx/>
              <a:buChar char="-"/>
            </a:pPr>
            <a:r>
              <a:rPr lang="en-MY" baseline="0" dirty="0"/>
              <a:t>Believing that you can achieve what you want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11609-6ED7-4DC7-9CCA-16145AE1F228}" type="slidenum">
              <a:rPr lang="en-MY" smtClean="0"/>
              <a:t>19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32867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F285C-8EA1-47F6-AAC1-129634FE70E4}" type="datetimeFigureOut">
              <a:rPr lang="en-MY" smtClean="0"/>
              <a:pPr/>
              <a:t>25/8/2018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7BC17-CE0A-4A30-A630-B1AF8B040BCA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03026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F285C-8EA1-47F6-AAC1-129634FE70E4}" type="datetimeFigureOut">
              <a:rPr lang="en-MY" smtClean="0"/>
              <a:pPr/>
              <a:t>25/8/2018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7BC17-CE0A-4A30-A630-B1AF8B040BCA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5698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F285C-8EA1-47F6-AAC1-129634FE70E4}" type="datetimeFigureOut">
              <a:rPr lang="en-MY" smtClean="0"/>
              <a:pPr/>
              <a:t>25/8/2018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7BC17-CE0A-4A30-A630-B1AF8B040BCA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18739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F285C-8EA1-47F6-AAC1-129634FE70E4}" type="datetimeFigureOut">
              <a:rPr lang="en-MY" smtClean="0"/>
              <a:pPr/>
              <a:t>25/8/2018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7BC17-CE0A-4A30-A630-B1AF8B040BCA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224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F285C-8EA1-47F6-AAC1-129634FE70E4}" type="datetimeFigureOut">
              <a:rPr lang="en-MY" smtClean="0"/>
              <a:pPr/>
              <a:t>25/8/2018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7BC17-CE0A-4A30-A630-B1AF8B040BCA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85284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F285C-8EA1-47F6-AAC1-129634FE70E4}" type="datetimeFigureOut">
              <a:rPr lang="en-MY" smtClean="0"/>
              <a:pPr/>
              <a:t>25/8/2018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7BC17-CE0A-4A30-A630-B1AF8B040BCA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10600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F285C-8EA1-47F6-AAC1-129634FE70E4}" type="datetimeFigureOut">
              <a:rPr lang="en-MY" smtClean="0"/>
              <a:pPr/>
              <a:t>25/8/2018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7BC17-CE0A-4A30-A630-B1AF8B040BCA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76314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F285C-8EA1-47F6-AAC1-129634FE70E4}" type="datetimeFigureOut">
              <a:rPr lang="en-MY" smtClean="0"/>
              <a:pPr/>
              <a:t>25/8/2018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7BC17-CE0A-4A30-A630-B1AF8B040BCA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24128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F285C-8EA1-47F6-AAC1-129634FE70E4}" type="datetimeFigureOut">
              <a:rPr lang="en-MY" smtClean="0"/>
              <a:pPr/>
              <a:t>25/8/2018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7BC17-CE0A-4A30-A630-B1AF8B040BCA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05934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F285C-8EA1-47F6-AAC1-129634FE70E4}" type="datetimeFigureOut">
              <a:rPr lang="en-MY" smtClean="0"/>
              <a:pPr/>
              <a:t>25/8/2018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7BC17-CE0A-4A30-A630-B1AF8B040BCA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32815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F285C-8EA1-47F6-AAC1-129634FE70E4}" type="datetimeFigureOut">
              <a:rPr lang="en-MY" smtClean="0"/>
              <a:pPr/>
              <a:t>25/8/2018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7BC17-CE0A-4A30-A630-B1AF8B040BCA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50379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F285C-8EA1-47F6-AAC1-129634FE70E4}" type="datetimeFigureOut">
              <a:rPr lang="en-MY" smtClean="0"/>
              <a:pPr/>
              <a:t>25/8/2018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7BC17-CE0A-4A30-A630-B1AF8B040BCA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73315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image" Target="../media/image44.png"/><Relationship Id="rId7" Type="http://schemas.openxmlformats.org/officeDocument/2006/relationships/image" Target="../media/image4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g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fif"/><Relationship Id="rId3" Type="http://schemas.openxmlformats.org/officeDocument/2006/relationships/image" Target="../media/image44.png"/><Relationship Id="rId7" Type="http://schemas.openxmlformats.org/officeDocument/2006/relationships/image" Target="../media/image52.jf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g"/><Relationship Id="rId5" Type="http://schemas.openxmlformats.org/officeDocument/2006/relationships/image" Target="../media/image50.jp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5.png"/><Relationship Id="rId4" Type="http://schemas.openxmlformats.org/officeDocument/2006/relationships/image" Target="../media/image64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2.png"/><Relationship Id="rId5" Type="http://schemas.openxmlformats.org/officeDocument/2006/relationships/image" Target="../media/image71.jpeg"/><Relationship Id="rId4" Type="http://schemas.openxmlformats.org/officeDocument/2006/relationships/image" Target="../media/image7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7.jpg"/><Relationship Id="rId4" Type="http://schemas.openxmlformats.org/officeDocument/2006/relationships/image" Target="../media/image7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2.jpg"/><Relationship Id="rId5" Type="http://schemas.openxmlformats.org/officeDocument/2006/relationships/image" Target="../media/image81.jpg"/><Relationship Id="rId4" Type="http://schemas.openxmlformats.org/officeDocument/2006/relationships/image" Target="../media/image80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eric.ed.gov/" TargetMode="External"/><Relationship Id="rId3" Type="http://schemas.openxmlformats.org/officeDocument/2006/relationships/image" Target="../media/image3.jpeg"/><Relationship Id="rId7" Type="http://schemas.openxmlformats.org/officeDocument/2006/relationships/hyperlink" Target="http://unl.edu/buros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testpublishers.org/" TargetMode="External"/><Relationship Id="rId11" Type="http://schemas.openxmlformats.org/officeDocument/2006/relationships/hyperlink" Target="http://www.ncme.org/" TargetMode="External"/><Relationship Id="rId5" Type="http://schemas.openxmlformats.org/officeDocument/2006/relationships/hyperlink" Target="http://www.apa.org/" TargetMode="External"/><Relationship Id="rId10" Type="http://schemas.openxmlformats.org/officeDocument/2006/relationships/hyperlink" Target="http://intestcom.org/" TargetMode="External"/><Relationship Id="rId4" Type="http://schemas.openxmlformats.org/officeDocument/2006/relationships/hyperlink" Target="http://www.aera.net/" TargetMode="External"/><Relationship Id="rId9" Type="http://schemas.openxmlformats.org/officeDocument/2006/relationships/hyperlink" Target="http://ets.org/testcoll/index.html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5.png"/><Relationship Id="rId4" Type="http://schemas.openxmlformats.org/officeDocument/2006/relationships/image" Target="../media/image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marife.mamauag@help.edu.my" TargetMode="External"/><Relationship Id="rId4" Type="http://schemas.openxmlformats.org/officeDocument/2006/relationships/image" Target="../media/image8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" Type="http://schemas.openxmlformats.org/officeDocument/2006/relationships/image" Target="../media/image7.jpeg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3.jpeg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4" Type="http://schemas.openxmlformats.org/officeDocument/2006/relationships/image" Target="../media/image5.pn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6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3.jpeg"/><Relationship Id="rId7" Type="http://schemas.openxmlformats.org/officeDocument/2006/relationships/image" Target="../media/image3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7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5" Type="http://schemas.openxmlformats.org/officeDocument/2006/relationships/image" Target="../media/image3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.jpeg"/><Relationship Id="rId7" Type="http://schemas.openxmlformats.org/officeDocument/2006/relationships/image" Target="../media/image4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16AB6E02-5F59-4B20-89CF-305EDBDA9A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390" y="4222038"/>
            <a:ext cx="5693650" cy="26478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C78DC8A-7AE2-432B-99AB-4BCD71F904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971" y="584966"/>
            <a:ext cx="3801666" cy="37982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538" y="5916165"/>
            <a:ext cx="717995" cy="7179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007F52-23BB-438B-ACA6-A6065D6FD4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040" y="6095911"/>
            <a:ext cx="2418080" cy="538249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64390F67-9ACE-49C7-92E3-A5700D531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587" y="223840"/>
            <a:ext cx="7630391" cy="2504251"/>
          </a:xfrm>
          <a:noFill/>
        </p:spPr>
        <p:txBody>
          <a:bodyPr>
            <a:noAutofit/>
          </a:bodyPr>
          <a:lstStyle/>
          <a:p>
            <a:pPr algn="l"/>
            <a:r>
              <a:rPr lang="en-MY" sz="4800" b="1" dirty="0"/>
              <a:t>Global Trends in Measurement and Evaluation</a:t>
            </a:r>
          </a:p>
        </p:txBody>
      </p:sp>
      <p:sp>
        <p:nvSpPr>
          <p:cNvPr id="13" name="Subtitle 9">
            <a:extLst>
              <a:ext uri="{FF2B5EF4-FFF2-40B4-BE49-F238E27FC236}">
                <a16:creationId xmlns:a16="http://schemas.microsoft.com/office/drawing/2014/main" id="{BD1D60BE-73E9-4069-BCFD-7F0FBAFAA5AE}"/>
              </a:ext>
            </a:extLst>
          </p:cNvPr>
          <p:cNvSpPr txBox="1">
            <a:spLocks/>
          </p:cNvSpPr>
          <p:nvPr/>
        </p:nvSpPr>
        <p:spPr>
          <a:xfrm>
            <a:off x="946587" y="1947885"/>
            <a:ext cx="6892595" cy="3798237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Maria Felicitas (Marife) M. Mamauag, PhD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Assessment Consultant-Senior Lecturer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HELP University, Malaysia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International Conference in Educational Measurement and Evaluation (ICEME2018)</a:t>
            </a:r>
          </a:p>
          <a:p>
            <a:pPr marL="0" indent="0">
              <a:buNone/>
            </a:pPr>
            <a:r>
              <a:rPr lang="en-US" sz="2200" dirty="0"/>
              <a:t>August 23-25, 2018                                     Manila, Philippines</a:t>
            </a:r>
          </a:p>
          <a:p>
            <a:pPr marL="0" indent="0">
              <a:buNone/>
            </a:pP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979299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BE2E7BB-977B-4C77-8F2A-FD56FE4C09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7965150"/>
              </p:ext>
            </p:extLst>
          </p:nvPr>
        </p:nvGraphicFramePr>
        <p:xfrm>
          <a:off x="-647271" y="-10274"/>
          <a:ext cx="12839272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108" y="6291706"/>
            <a:ext cx="2548324" cy="5662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538" y="5916165"/>
            <a:ext cx="717995" cy="7179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58837" y="5926274"/>
            <a:ext cx="23737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ICEME2018</a:t>
            </a:r>
          </a:p>
          <a:p>
            <a:pPr algn="ctr"/>
            <a:r>
              <a:rPr lang="en-MY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Manila, Philippines</a:t>
            </a:r>
          </a:p>
        </p:txBody>
      </p:sp>
    </p:spTree>
    <p:extLst>
      <p:ext uri="{BB962C8B-B14F-4D97-AF65-F5344CB8AC3E}">
        <p14:creationId xmlns:p14="http://schemas.microsoft.com/office/powerpoint/2010/main" val="754561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322DF66-3D2C-4C38-B9F6-17C65650FF0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0" y="10274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980" y="6192070"/>
            <a:ext cx="2548324" cy="5662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538" y="5916165"/>
            <a:ext cx="717995" cy="7179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87119" y="5926274"/>
            <a:ext cx="2477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000" b="1">
                <a:latin typeface="Cambria Math" panose="02040503050406030204" pitchFamily="18" charset="0"/>
                <a:ea typeface="Cambria Math" panose="02040503050406030204" pitchFamily="18" charset="0"/>
              </a:rPr>
              <a:t>ICEME2018</a:t>
            </a:r>
          </a:p>
          <a:p>
            <a:pPr algn="ctr"/>
            <a:r>
              <a:rPr lang="en-MY" sz="2000">
                <a:latin typeface="Cambria Math" panose="02040503050406030204" pitchFamily="18" charset="0"/>
                <a:ea typeface="Cambria Math" panose="02040503050406030204" pitchFamily="18" charset="0"/>
              </a:rPr>
              <a:t>Manila, Philippines</a:t>
            </a:r>
            <a:endParaRPr lang="en-MY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68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6D133A7-982E-4AC3-901B-A985C8363404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0" y="-10274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980" y="6192070"/>
            <a:ext cx="2548324" cy="5662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538" y="5916165"/>
            <a:ext cx="717995" cy="7179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87119" y="5926274"/>
            <a:ext cx="2477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000" b="1">
                <a:latin typeface="Cambria Math" panose="02040503050406030204" pitchFamily="18" charset="0"/>
                <a:ea typeface="Cambria Math" panose="02040503050406030204" pitchFamily="18" charset="0"/>
              </a:rPr>
              <a:t>ICEME2018</a:t>
            </a:r>
          </a:p>
          <a:p>
            <a:pPr algn="ctr"/>
            <a:r>
              <a:rPr lang="en-MY" sz="2000">
                <a:latin typeface="Cambria Math" panose="02040503050406030204" pitchFamily="18" charset="0"/>
                <a:ea typeface="Cambria Math" panose="02040503050406030204" pitchFamily="18" charset="0"/>
              </a:rPr>
              <a:t>Manila, Philippines</a:t>
            </a:r>
            <a:endParaRPr lang="en-MY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193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AD27CF4-BB9C-481C-B929-8898F2E45E17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980" y="6192070"/>
            <a:ext cx="2548324" cy="5662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538" y="5916165"/>
            <a:ext cx="717995" cy="7179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87119" y="5926274"/>
            <a:ext cx="2477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000" b="1">
                <a:latin typeface="Cambria Math" panose="02040503050406030204" pitchFamily="18" charset="0"/>
                <a:ea typeface="Cambria Math" panose="02040503050406030204" pitchFamily="18" charset="0"/>
              </a:rPr>
              <a:t>ICEME2018</a:t>
            </a:r>
          </a:p>
          <a:p>
            <a:pPr algn="ctr"/>
            <a:r>
              <a:rPr lang="en-MY" sz="2000">
                <a:latin typeface="Cambria Math" panose="02040503050406030204" pitchFamily="18" charset="0"/>
                <a:ea typeface="Cambria Math" panose="02040503050406030204" pitchFamily="18" charset="0"/>
              </a:rPr>
              <a:t>Manila, Philippines</a:t>
            </a:r>
            <a:endParaRPr lang="en-MY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0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FB18035-7F9F-457A-B635-E6D53602D46D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980" y="6192070"/>
            <a:ext cx="2548324" cy="5662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538" y="5916165"/>
            <a:ext cx="717995" cy="7179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87119" y="5926274"/>
            <a:ext cx="2477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000" b="1">
                <a:latin typeface="Cambria Math" panose="02040503050406030204" pitchFamily="18" charset="0"/>
                <a:ea typeface="Cambria Math" panose="02040503050406030204" pitchFamily="18" charset="0"/>
              </a:rPr>
              <a:t>ICEME2018</a:t>
            </a:r>
          </a:p>
          <a:p>
            <a:pPr algn="ctr"/>
            <a:r>
              <a:rPr lang="en-MY" sz="2000">
                <a:latin typeface="Cambria Math" panose="02040503050406030204" pitchFamily="18" charset="0"/>
                <a:ea typeface="Cambria Math" panose="02040503050406030204" pitchFamily="18" charset="0"/>
              </a:rPr>
              <a:t>Manila, Philippines</a:t>
            </a:r>
            <a:endParaRPr lang="en-MY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376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980" y="6192070"/>
            <a:ext cx="2548324" cy="5662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538" y="5916165"/>
            <a:ext cx="717995" cy="7179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87119" y="5926274"/>
            <a:ext cx="2477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ICEME2018</a:t>
            </a:r>
          </a:p>
          <a:p>
            <a:pPr algn="ctr"/>
            <a:r>
              <a:rPr lang="en-MY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Manila, Philippines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F666C4-A451-44CC-92A9-A6C1D1E49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62" y="461866"/>
            <a:ext cx="1021588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MY" b="1" dirty="0"/>
              <a:t>Challenges, Innovation and </a:t>
            </a:r>
            <a:br>
              <a:rPr lang="en-MY" b="1" dirty="0"/>
            </a:br>
            <a:r>
              <a:rPr lang="en-MY" b="1" dirty="0"/>
              <a:t>Advances in Technology</a:t>
            </a:r>
            <a:br>
              <a:rPr lang="en-MY" b="1" dirty="0"/>
            </a:br>
            <a:endParaRPr lang="en-MY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F3F516-5913-422C-8729-9EF13705BCD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78966" y="-73084"/>
            <a:ext cx="1890388" cy="16215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CFDE2C-75E9-4A88-9184-949FEAD62869}"/>
              </a:ext>
            </a:extLst>
          </p:cNvPr>
          <p:cNvSpPr txBox="1"/>
          <p:nvPr/>
        </p:nvSpPr>
        <p:spPr>
          <a:xfrm>
            <a:off x="1603535" y="1717772"/>
            <a:ext cx="838862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3FC5A5-1F60-4C22-8C4A-6A40D60BAF5C}"/>
              </a:ext>
            </a:extLst>
          </p:cNvPr>
          <p:cNvSpPr txBox="1"/>
          <p:nvPr/>
        </p:nvSpPr>
        <p:spPr>
          <a:xfrm>
            <a:off x="1603535" y="1856938"/>
            <a:ext cx="8388626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   Top 3 Emerging Strands:</a:t>
            </a:r>
          </a:p>
          <a:p>
            <a:endParaRPr lang="en-US" dirty="0"/>
          </a:p>
          <a:p>
            <a:pPr marL="514350" indent="-514350">
              <a:buAutoNum type="arabicPeriod"/>
            </a:pPr>
            <a:r>
              <a:rPr lang="en-US" sz="4000" dirty="0"/>
              <a:t>Response Bias</a:t>
            </a:r>
          </a:p>
          <a:p>
            <a:pPr marL="514350" indent="-514350">
              <a:buAutoNum type="arabicPeriod"/>
            </a:pPr>
            <a:r>
              <a:rPr lang="en-US" sz="4000" dirty="0"/>
              <a:t>Test Adaptation</a:t>
            </a:r>
          </a:p>
          <a:p>
            <a:pPr marL="514350" indent="-514350">
              <a:buAutoNum type="arabicPeriod"/>
            </a:pPr>
            <a:r>
              <a:rPr lang="en-US" sz="4000" dirty="0"/>
              <a:t>Technology Use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96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2" y="6100572"/>
            <a:ext cx="2057400" cy="6172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736" y="6154758"/>
            <a:ext cx="3144208" cy="69871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12192000" cy="1450848"/>
          </a:xfrm>
          <a:prstGeom prst="rect">
            <a:avLst/>
          </a:prstGeom>
          <a:solidFill>
            <a:schemeClr val="accent2">
              <a:lumMod val="40000"/>
              <a:lumOff val="60000"/>
              <a:alpha val="47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" name="TextBox 4"/>
          <p:cNvSpPr txBox="1"/>
          <p:nvPr/>
        </p:nvSpPr>
        <p:spPr>
          <a:xfrm>
            <a:off x="563879" y="280041"/>
            <a:ext cx="97595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200" b="1" dirty="0">
                <a:latin typeface="Cambria" panose="02040503050406030204" pitchFamily="18" charset="0"/>
                <a:ea typeface="Cambria" panose="02040503050406030204" pitchFamily="18" charset="0"/>
              </a:rPr>
              <a:t>1.   Social Desirable Response Bias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95028" y="2963787"/>
            <a:ext cx="8601379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MY" sz="3200" b="1" dirty="0">
                <a:solidFill>
                  <a:srgbClr val="0070C0"/>
                </a:solidFill>
              </a:rPr>
              <a:t>Social desirable responding (SDR)</a:t>
            </a:r>
            <a:r>
              <a:rPr lang="en-MY" sz="3200" dirty="0"/>
              <a:t> in self-report measurement has been a great challenge among test developers over the decades  </a:t>
            </a:r>
          </a:p>
        </p:txBody>
      </p:sp>
    </p:spTree>
    <p:extLst>
      <p:ext uri="{BB962C8B-B14F-4D97-AF65-F5344CB8AC3E}">
        <p14:creationId xmlns:p14="http://schemas.microsoft.com/office/powerpoint/2010/main" val="314210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347432" y="4251951"/>
            <a:ext cx="4587498" cy="145247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9" name="Oval 8"/>
          <p:cNvSpPr/>
          <p:nvPr/>
        </p:nvSpPr>
        <p:spPr>
          <a:xfrm>
            <a:off x="4842791" y="2990152"/>
            <a:ext cx="2409397" cy="126179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2" y="6100572"/>
            <a:ext cx="2057400" cy="6172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736" y="6154758"/>
            <a:ext cx="3144208" cy="69871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A7967A-6A60-45D8-B069-A7F35FE02A67}"/>
              </a:ext>
            </a:extLst>
          </p:cNvPr>
          <p:cNvSpPr/>
          <p:nvPr/>
        </p:nvSpPr>
        <p:spPr>
          <a:xfrm>
            <a:off x="0" y="0"/>
            <a:ext cx="12192000" cy="13219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A8BEF3-F366-46EF-9F03-C176ED00A1D7}"/>
              </a:ext>
            </a:extLst>
          </p:cNvPr>
          <p:cNvSpPr txBox="1"/>
          <p:nvPr/>
        </p:nvSpPr>
        <p:spPr>
          <a:xfrm>
            <a:off x="616226" y="361193"/>
            <a:ext cx="114647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200" b="1" dirty="0">
                <a:latin typeface="Cambria" panose="02040503050406030204" pitchFamily="18" charset="0"/>
                <a:ea typeface="Cambria" panose="02040503050406030204" pitchFamily="18" charset="0"/>
              </a:rPr>
              <a:t>Balanced Inventory of Desirable Responding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1EE2DD-C0B0-4F43-890C-D0EA6D32A63D}"/>
              </a:ext>
            </a:extLst>
          </p:cNvPr>
          <p:cNvSpPr txBox="1"/>
          <p:nvPr/>
        </p:nvSpPr>
        <p:spPr>
          <a:xfrm>
            <a:off x="599660" y="1391244"/>
            <a:ext cx="10992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400" b="1" dirty="0"/>
              <a:t>Balanced Inventory of Desirable Responding (BIDR-16)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2400" dirty="0"/>
              <a:t>Developed by C.M. Hart, et al. (2015)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2AF6A3-6993-4EB5-AE95-1C1DC7152745}"/>
              </a:ext>
            </a:extLst>
          </p:cNvPr>
          <p:cNvSpPr txBox="1"/>
          <p:nvPr/>
        </p:nvSpPr>
        <p:spPr>
          <a:xfrm>
            <a:off x="5379418" y="3356198"/>
            <a:ext cx="1311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400" b="1" dirty="0"/>
              <a:t>BIDR-16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94855C-5D44-426A-ACFD-F68F3A42C808}"/>
              </a:ext>
            </a:extLst>
          </p:cNvPr>
          <p:cNvSpPr txBox="1"/>
          <p:nvPr/>
        </p:nvSpPr>
        <p:spPr>
          <a:xfrm>
            <a:off x="701983" y="4562689"/>
            <a:ext cx="3878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400" b="1" dirty="0"/>
              <a:t>Impression Management</a:t>
            </a:r>
          </a:p>
          <a:p>
            <a:pPr algn="ctr"/>
            <a:r>
              <a:rPr lang="en-MY" sz="2400" dirty="0">
                <a:solidFill>
                  <a:srgbClr val="FF0000"/>
                </a:solidFill>
              </a:rPr>
              <a:t>(bias towards pleasing others</a:t>
            </a:r>
            <a:r>
              <a:rPr lang="en-MY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885D550-B07C-46D8-977A-B69C61389498}"/>
              </a:ext>
            </a:extLst>
          </p:cNvPr>
          <p:cNvSpPr txBox="1"/>
          <p:nvPr/>
        </p:nvSpPr>
        <p:spPr>
          <a:xfrm>
            <a:off x="3869091" y="2288756"/>
            <a:ext cx="418671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MY" sz="2400" u="sng" dirty="0">
                <a:latin typeface="Garamond" panose="02020404030301010803" pitchFamily="18" charset="0"/>
              </a:rPr>
              <a:t>Two factor-structure of BIDR-16</a:t>
            </a:r>
          </a:p>
        </p:txBody>
      </p:sp>
      <p:sp>
        <p:nvSpPr>
          <p:cNvPr id="11" name="Oval 10"/>
          <p:cNvSpPr/>
          <p:nvPr/>
        </p:nvSpPr>
        <p:spPr>
          <a:xfrm>
            <a:off x="6865749" y="4251951"/>
            <a:ext cx="5326251" cy="160498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1832053-4B09-456C-B0B5-FFFFBA2F2A41}"/>
              </a:ext>
            </a:extLst>
          </p:cNvPr>
          <p:cNvSpPr txBox="1"/>
          <p:nvPr/>
        </p:nvSpPr>
        <p:spPr>
          <a:xfrm>
            <a:off x="6992109" y="4562688"/>
            <a:ext cx="50888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400" b="1" dirty="0"/>
              <a:t>Self-Deceptive Enhancement</a:t>
            </a:r>
          </a:p>
          <a:p>
            <a:pPr algn="ctr"/>
            <a:r>
              <a:rPr lang="en-MY" sz="2400" dirty="0">
                <a:solidFill>
                  <a:srgbClr val="FF0000"/>
                </a:solidFill>
              </a:rPr>
              <a:t>(honest but overly positive responding)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7183458" y="3807613"/>
            <a:ext cx="943005" cy="5836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4281986" y="3855804"/>
            <a:ext cx="652944" cy="6358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878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  <p:bldP spid="5" grpId="0"/>
      <p:bldP spid="8" grpId="0"/>
      <p:bldP spid="16" grpId="0"/>
      <p:bldP spid="29" grpId="0" animBg="1"/>
      <p:bldP spid="11" grpId="0" animBg="1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2" y="6100572"/>
            <a:ext cx="2057400" cy="6172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736" y="6154758"/>
            <a:ext cx="3144208" cy="6987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704" y="851506"/>
            <a:ext cx="3968496" cy="25877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293" y="851507"/>
            <a:ext cx="3922847" cy="23271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387" y="3594924"/>
            <a:ext cx="4177813" cy="23500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120" y="3327230"/>
            <a:ext cx="3530600" cy="26479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88893" y="80120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000" b="1" u="sng" dirty="0"/>
              <a:t>Impression Management</a:t>
            </a:r>
          </a:p>
        </p:txBody>
      </p:sp>
    </p:spTree>
    <p:extLst>
      <p:ext uri="{BB962C8B-B14F-4D97-AF65-F5344CB8AC3E}">
        <p14:creationId xmlns:p14="http://schemas.microsoft.com/office/powerpoint/2010/main" val="1372759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2" y="6100572"/>
            <a:ext cx="2057400" cy="6172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736" y="6154758"/>
            <a:ext cx="3144208" cy="6987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1" y="834863"/>
            <a:ext cx="3530600" cy="25522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157" y="844763"/>
            <a:ext cx="3581443" cy="25324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96" y="3509581"/>
            <a:ext cx="3165348" cy="25909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469" y="3476949"/>
            <a:ext cx="3687632" cy="245395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68600" y="37121"/>
            <a:ext cx="6349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000" b="1" u="sng" dirty="0"/>
              <a:t>Self-deceptive Enhancement</a:t>
            </a:r>
          </a:p>
        </p:txBody>
      </p:sp>
    </p:spTree>
    <p:extLst>
      <p:ext uri="{BB962C8B-B14F-4D97-AF65-F5344CB8AC3E}">
        <p14:creationId xmlns:p14="http://schemas.microsoft.com/office/powerpoint/2010/main" val="4161176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303" y="6181345"/>
            <a:ext cx="2548324" cy="5662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08" y="5916166"/>
            <a:ext cx="717995" cy="7179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17022" y="5926275"/>
            <a:ext cx="2402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ICEME2018</a:t>
            </a:r>
          </a:p>
          <a:p>
            <a:pPr algn="ctr"/>
            <a:r>
              <a:rPr lang="en-MY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Manila, Philippines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315"/>
            <a:ext cx="13731985" cy="498750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593996" y="927810"/>
            <a:ext cx="3944949" cy="339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1937667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980" y="6192070"/>
            <a:ext cx="2548324" cy="5662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538" y="5916165"/>
            <a:ext cx="717995" cy="7179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87119" y="5926274"/>
            <a:ext cx="2477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ICEME2018</a:t>
            </a:r>
          </a:p>
          <a:p>
            <a:pPr algn="ctr"/>
            <a:r>
              <a:rPr lang="en-MY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Manila, Philippines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801DD9-42BC-475E-8F55-05C024108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MY" sz="4800" b="1" dirty="0"/>
              <a:t>2.  Test Adaptation and Translation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3D4E81-F51A-4F86-A25C-8DE335367A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933" y="1667735"/>
            <a:ext cx="3209371" cy="21356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38BA7D-7A82-48A9-A83A-6A67BA0B06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474" y="1667735"/>
            <a:ext cx="4050271" cy="248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69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980" y="6192070"/>
            <a:ext cx="2548324" cy="5662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538" y="5916165"/>
            <a:ext cx="717995" cy="7179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87119" y="5926274"/>
            <a:ext cx="2477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ICEME2018</a:t>
            </a:r>
          </a:p>
          <a:p>
            <a:pPr algn="ctr"/>
            <a:r>
              <a:rPr lang="en-MY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Manila, Philippines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11DBEB-FB3E-4DFD-A610-7A525ADB8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MY" b="1" dirty="0"/>
              <a:t>3. Technology Use:  CBT versus PBT?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EF52C3-D1AA-41A1-A478-AEDBEC3279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163" y="2078665"/>
            <a:ext cx="3810000" cy="25336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A83278-58CF-41AA-BB02-9F78343824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349" y="2071641"/>
            <a:ext cx="3706569" cy="247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84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CCEB697-982F-41C5-940C-8ED5CC070D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968" y="3655303"/>
            <a:ext cx="3526410" cy="23405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980" y="6192070"/>
            <a:ext cx="2548324" cy="5662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538" y="5916165"/>
            <a:ext cx="717995" cy="7179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87119" y="5926274"/>
            <a:ext cx="2477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ICEME2018</a:t>
            </a:r>
          </a:p>
          <a:p>
            <a:pPr algn="ctr"/>
            <a:r>
              <a:rPr lang="en-MY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Manila, Philippines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E6096A-7C9C-4E28-9541-124F101AA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MY" b="1" dirty="0"/>
              <a:t>AIG: Automatic Item Generation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1C6958-CF5C-4857-A78E-92299AD412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667" y="1531695"/>
            <a:ext cx="3407596" cy="22717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870712-5606-41F7-BB10-2A487F64D4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958" y="1531695"/>
            <a:ext cx="3899042" cy="219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02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980" y="6192070"/>
            <a:ext cx="2548324" cy="5662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538" y="5916165"/>
            <a:ext cx="717995" cy="7179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87119" y="5926274"/>
            <a:ext cx="2477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ICEME2018</a:t>
            </a:r>
          </a:p>
          <a:p>
            <a:pPr algn="ctr"/>
            <a:r>
              <a:rPr lang="en-MY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Manila, Philippines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308884-80F1-45B8-B3B3-F057EDD22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MY" sz="5400" b="1" dirty="0"/>
              <a:t>CAT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C43084-C2AE-4E6C-BC59-FE12AF555F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037" y="1567399"/>
            <a:ext cx="5216211" cy="39162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0CAEF1-C53A-4812-8B11-EABBBE0B3C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994" y="1590702"/>
            <a:ext cx="3096491" cy="17417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D719A0-EA44-418B-AF78-EF12708EEE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46" y="3525522"/>
            <a:ext cx="3678020" cy="213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37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980" y="6192070"/>
            <a:ext cx="2548324" cy="5662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538" y="5916165"/>
            <a:ext cx="717995" cy="7179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87119" y="5926274"/>
            <a:ext cx="2477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ICEME2018</a:t>
            </a:r>
          </a:p>
          <a:p>
            <a:pPr algn="ctr"/>
            <a:r>
              <a:rPr lang="en-MY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Manila, Philippines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6871E7-C54F-4003-8D95-15CCEAA9D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MY" b="1" dirty="0"/>
              <a:t>Human Tutorial Dialogue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4D0452-F843-43F9-83CF-87B29463F1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020" y="1690688"/>
            <a:ext cx="3223260" cy="24379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7D49C97-56B0-4DE9-AF34-52274ED7D2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139" y="1533269"/>
            <a:ext cx="4256861" cy="275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9262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980" y="6192070"/>
            <a:ext cx="2548324" cy="5662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538" y="5916165"/>
            <a:ext cx="717995" cy="7179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87119" y="5926274"/>
            <a:ext cx="2477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ICEME2018</a:t>
            </a:r>
          </a:p>
          <a:p>
            <a:pPr algn="ctr"/>
            <a:r>
              <a:rPr lang="en-MY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Manila, Philippines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26EBFB-8163-4E18-BA78-C423CE028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/>
          <a:lstStyle/>
          <a:p>
            <a:pPr algn="ctr"/>
            <a:r>
              <a:rPr lang="en-MY" b="1" dirty="0"/>
              <a:t>GBA: Games-Based Assessments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484D9C-B3E3-4173-A20C-78BC30623D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197" y="1111280"/>
            <a:ext cx="3603653" cy="22522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65D9617-4E1F-4B73-80A3-6584030423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770" y="1111280"/>
            <a:ext cx="3603653" cy="24009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80EA472-6E3B-4906-B98E-31134757EFA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634" y="3485328"/>
            <a:ext cx="3254595" cy="24409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2C73B17-1FB2-40A4-A284-DAE58BE4C63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330" y="3596142"/>
            <a:ext cx="3497384" cy="233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95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980" y="6192070"/>
            <a:ext cx="2548324" cy="5662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538" y="5916165"/>
            <a:ext cx="717995" cy="7179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87119" y="5926274"/>
            <a:ext cx="2477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ICEME2018</a:t>
            </a:r>
          </a:p>
          <a:p>
            <a:pPr algn="ctr"/>
            <a:r>
              <a:rPr lang="en-MY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Manila, Philippines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126FF9-6B41-48AA-92C0-AC3486FAC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MY" b="1" dirty="0"/>
              <a:t>Gamified Quizzes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464B98-1D2B-45B5-94A5-0DC5F5DB77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152" y="1690688"/>
            <a:ext cx="3242820" cy="24309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602C99-D46E-417D-95E4-D94C676E06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32" y="1345248"/>
            <a:ext cx="2933700" cy="3911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A9FA62D-940B-43B9-A9E8-13B3B793C54C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93432" y="1852358"/>
            <a:ext cx="3242820" cy="324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75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022" y="6192068"/>
            <a:ext cx="2548324" cy="5662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330" y="5916162"/>
            <a:ext cx="717995" cy="7179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14292" y="5921216"/>
            <a:ext cx="3003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ICEME2018</a:t>
            </a:r>
          </a:p>
          <a:p>
            <a:pPr algn="ctr"/>
            <a:r>
              <a:rPr lang="en-MY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Manila, Philippines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700" y="1660592"/>
            <a:ext cx="3412866" cy="41890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6959" y="394823"/>
            <a:ext cx="11861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ITC2018’s Theme: On the beat of testing!</a:t>
            </a:r>
            <a:endParaRPr lang="en-U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920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980" y="6192070"/>
            <a:ext cx="2548324" cy="5662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538" y="5916165"/>
            <a:ext cx="717995" cy="7179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87119" y="5926274"/>
            <a:ext cx="2477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ICEME2018</a:t>
            </a:r>
          </a:p>
          <a:p>
            <a:pPr algn="ctr"/>
            <a:r>
              <a:rPr lang="en-MY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Manila, Philippines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26257A-06C8-43DF-9811-3CF538FD184B}"/>
              </a:ext>
            </a:extLst>
          </p:cNvPr>
          <p:cNvSpPr txBox="1"/>
          <p:nvPr/>
        </p:nvSpPr>
        <p:spPr>
          <a:xfrm>
            <a:off x="927652" y="1805597"/>
            <a:ext cx="78302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000" b="1" dirty="0"/>
              <a:t>Are we drumming </a:t>
            </a:r>
          </a:p>
          <a:p>
            <a:pPr algn="ctr"/>
            <a:r>
              <a:rPr lang="en-MY" sz="4000" b="1" dirty="0"/>
              <a:t>the right beat of testing?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E92095-C02B-4B07-9583-67C3A189D189}"/>
              </a:ext>
            </a:extLst>
          </p:cNvPr>
          <p:cNvSpPr txBox="1"/>
          <p:nvPr/>
        </p:nvSpPr>
        <p:spPr>
          <a:xfrm>
            <a:off x="1139687" y="3262679"/>
            <a:ext cx="59688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000" b="1" dirty="0"/>
              <a:t>  Are we upbeat?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8E91B1-7AB5-4549-A796-D7BD750E304C}"/>
              </a:ext>
            </a:extLst>
          </p:cNvPr>
          <p:cNvSpPr txBox="1"/>
          <p:nvPr/>
        </p:nvSpPr>
        <p:spPr>
          <a:xfrm>
            <a:off x="2517913" y="4253189"/>
            <a:ext cx="61485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000" b="1" dirty="0"/>
              <a:t>If NOT…then what’s up?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A88C10-D531-469D-9FF2-CD2F6A9E4B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198" y="1444487"/>
            <a:ext cx="3056106" cy="361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32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C8F64DD-4888-4063-8CBF-2A0C2CF5A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b="1" dirty="0"/>
              <a:t>Fourth Industrial Revolution…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271693-48FE-4BF6-9EB9-EA0D24C31C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733" y="3948236"/>
            <a:ext cx="3772761" cy="23221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BB29722-4903-44B8-BB62-AE4D3FCC23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535" y="1287579"/>
            <a:ext cx="3974465" cy="22776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C6D116-937E-4C96-8C6D-2A04B6375C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788" y="3754693"/>
            <a:ext cx="4123373" cy="27092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1D3ADA9-5CB9-4780-801B-0A14352EF1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223" y="1266695"/>
            <a:ext cx="4123373" cy="231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78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980" y="6192070"/>
            <a:ext cx="2548324" cy="5662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538" y="5916165"/>
            <a:ext cx="717995" cy="7179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87119" y="5926274"/>
            <a:ext cx="2477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ICEME2018</a:t>
            </a:r>
          </a:p>
          <a:p>
            <a:pPr algn="ctr"/>
            <a:r>
              <a:rPr lang="en-MY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Manila, Philippines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9EFDCD-19A8-49E2-96D8-01188D4C7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9636"/>
            <a:ext cx="10515600" cy="668713"/>
          </a:xfrm>
        </p:spPr>
        <p:txBody>
          <a:bodyPr>
            <a:normAutofit/>
          </a:bodyPr>
          <a:lstStyle/>
          <a:p>
            <a:r>
              <a:rPr lang="en-US" sz="3200" b="1" dirty="0"/>
              <a:t>ITC’s Guidelines…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573C7E-D63B-494B-B058-60DA9649E0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768349"/>
            <a:ext cx="10515600" cy="5009599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The ITC Guidelines on Test Use (2001)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tx1"/>
                </a:solidFill>
              </a:rPr>
              <a:t> The ITC Guidelines for Translating and Adapting Tests (2005)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tx1"/>
                </a:solidFill>
              </a:rPr>
              <a:t> The ITC Guidelines on Computer-Based Testing and  </a:t>
            </a:r>
          </a:p>
          <a:p>
            <a:r>
              <a:rPr lang="en-US" sz="2800" dirty="0">
                <a:solidFill>
                  <a:schemeClr val="tx1"/>
                </a:solidFill>
              </a:rPr>
              <a:t>     Internet-Delivered Testing (2006)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tx1"/>
                </a:solidFill>
              </a:rPr>
              <a:t> The ITC Guidelines on the Security of Tests, Examinations  </a:t>
            </a:r>
          </a:p>
          <a:p>
            <a:r>
              <a:rPr lang="en-US" sz="2800" dirty="0">
                <a:solidFill>
                  <a:schemeClr val="tx1"/>
                </a:solidFill>
              </a:rPr>
              <a:t>     and other Assessments (2014a)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tx1"/>
                </a:solidFill>
              </a:rPr>
              <a:t> The ITC Guidelines on Quality Control in Scoring, Test </a:t>
            </a:r>
          </a:p>
          <a:p>
            <a:r>
              <a:rPr lang="en-US" sz="2800" dirty="0">
                <a:solidFill>
                  <a:schemeClr val="tx1"/>
                </a:solidFill>
              </a:rPr>
              <a:t>     Analysis, and the Reporting of Test Scores (2014b)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tx1"/>
                </a:solidFill>
              </a:rPr>
              <a:t> The ITC Guidelines in Practitioner Use of Test Revisions, </a:t>
            </a:r>
          </a:p>
          <a:p>
            <a:r>
              <a:rPr lang="en-US" sz="2800" dirty="0">
                <a:solidFill>
                  <a:schemeClr val="tx1"/>
                </a:solidFill>
              </a:rPr>
              <a:t>     Obsolete Tests and Test Disposal (2015)</a:t>
            </a:r>
          </a:p>
        </p:txBody>
      </p:sp>
    </p:spTree>
    <p:extLst>
      <p:ext uri="{BB962C8B-B14F-4D97-AF65-F5344CB8AC3E}">
        <p14:creationId xmlns:p14="http://schemas.microsoft.com/office/powerpoint/2010/main" val="18576635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81253-D21C-40F9-AEF8-64DAAE01B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897"/>
            <a:ext cx="10515600" cy="1325563"/>
          </a:xfrm>
        </p:spPr>
        <p:txBody>
          <a:bodyPr/>
          <a:lstStyle/>
          <a:p>
            <a:r>
              <a:rPr lang="en-MY" b="1" dirty="0"/>
              <a:t>Jobs in the Future…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C2A543-6011-4EED-9A2A-AD8D7E1FBF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840" y="1690688"/>
            <a:ext cx="4516261" cy="2349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18D790-81E4-48C7-AA63-E4DD4073EE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080" y="4464430"/>
            <a:ext cx="3596640" cy="19969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30CA0A-0951-495E-9194-451CFD2CF2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205" y="1644968"/>
            <a:ext cx="3264463" cy="24829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984C98D-8461-47FE-8FB0-D6EA59C692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161" y="4265417"/>
            <a:ext cx="3281680" cy="22813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DFC5615-15A9-4E89-B5BD-0419679F976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772" y="1690688"/>
            <a:ext cx="2719522" cy="152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55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980" y="6192070"/>
            <a:ext cx="2548324" cy="5662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538" y="5916165"/>
            <a:ext cx="717995" cy="7179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87119" y="5926274"/>
            <a:ext cx="2477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ICEME2018</a:t>
            </a:r>
          </a:p>
          <a:p>
            <a:pPr algn="ctr"/>
            <a:r>
              <a:rPr lang="en-MY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Manila, Philippines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0A9336-5E86-4E48-AAFD-D7CD89C527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569" y="384836"/>
            <a:ext cx="7312862" cy="411843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501BCD4-6C22-40E0-899D-DDB2241F987B}"/>
              </a:ext>
            </a:extLst>
          </p:cNvPr>
          <p:cNvSpPr txBox="1"/>
          <p:nvPr/>
        </p:nvSpPr>
        <p:spPr>
          <a:xfrm>
            <a:off x="3125864" y="4536396"/>
            <a:ext cx="5782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3200" dirty="0"/>
              <a:t>https://www.itc-conference.com/</a:t>
            </a:r>
          </a:p>
        </p:txBody>
      </p:sp>
    </p:spTree>
    <p:extLst>
      <p:ext uri="{BB962C8B-B14F-4D97-AF65-F5344CB8AC3E}">
        <p14:creationId xmlns:p14="http://schemas.microsoft.com/office/powerpoint/2010/main" val="40621747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980" y="6192070"/>
            <a:ext cx="2548324" cy="5662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538" y="5916165"/>
            <a:ext cx="717995" cy="7179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87119" y="5926274"/>
            <a:ext cx="2477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ICEME2018</a:t>
            </a:r>
          </a:p>
          <a:p>
            <a:pPr algn="ctr"/>
            <a:r>
              <a:rPr lang="en-MY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Manila, Philippines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CE72E8-9849-4FCA-9AFE-1982D4486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23841"/>
            <a:ext cx="10515600" cy="862838"/>
          </a:xfrm>
        </p:spPr>
        <p:txBody>
          <a:bodyPr>
            <a:normAutofit/>
          </a:bodyPr>
          <a:lstStyle/>
          <a:p>
            <a:r>
              <a:rPr lang="en-MY" sz="3200" dirty="0"/>
              <a:t>For Further Reading: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D09D585-7594-4FA8-92AD-30DA8ABB3B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086679"/>
            <a:ext cx="10515600" cy="5002972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b="1" dirty="0">
                <a:solidFill>
                  <a:schemeClr val="tx1"/>
                </a:solidFill>
                <a:latin typeface="Andale Mono" panose="020B0509000000000004" pitchFamily="49" charset="0"/>
                <a:cs typeface="Aharoni" panose="02010803020104030203" pitchFamily="2" charset="-79"/>
              </a:rPr>
              <a:t>The ITC International Handbook of Testing and Assessment</a:t>
            </a:r>
          </a:p>
          <a:p>
            <a:r>
              <a:rPr lang="en-US" sz="2800" dirty="0">
                <a:solidFill>
                  <a:schemeClr val="tx1"/>
                </a:solidFill>
                <a:latin typeface="Andale Mono" panose="020B0509000000000004" pitchFamily="49" charset="0"/>
                <a:cs typeface="Aharoni" panose="02010803020104030203" pitchFamily="2" charset="-79"/>
              </a:rPr>
              <a:t>   edited by Frederick </a:t>
            </a:r>
            <a:r>
              <a:rPr lang="en-US" sz="2800" dirty="0" err="1">
                <a:solidFill>
                  <a:schemeClr val="tx1"/>
                </a:solidFill>
                <a:latin typeface="Andale Mono" panose="020B0509000000000004" pitchFamily="49" charset="0"/>
                <a:cs typeface="Aharoni" panose="02010803020104030203" pitchFamily="2" charset="-79"/>
              </a:rPr>
              <a:t>T.L.Leong</a:t>
            </a:r>
            <a:r>
              <a:rPr lang="en-US" sz="2800" dirty="0">
                <a:solidFill>
                  <a:schemeClr val="tx1"/>
                </a:solidFill>
                <a:latin typeface="Andale Mono" panose="020B0509000000000004" pitchFamily="49" charset="0"/>
                <a:cs typeface="Aharoni" panose="02010803020104030203" pitchFamily="2" charset="-79"/>
              </a:rPr>
              <a:t>, Dave Bertram,          </a:t>
            </a:r>
          </a:p>
          <a:p>
            <a:r>
              <a:rPr lang="en-US" sz="2800" dirty="0">
                <a:solidFill>
                  <a:schemeClr val="tx1"/>
                </a:solidFill>
                <a:latin typeface="Andale Mono" panose="020B0509000000000004" pitchFamily="49" charset="0"/>
                <a:cs typeface="Aharoni" panose="02010803020104030203" pitchFamily="2" charset="-79"/>
              </a:rPr>
              <a:t>   Fanny Cheung, Kurt </a:t>
            </a:r>
            <a:r>
              <a:rPr lang="en-US" sz="2800" dirty="0" err="1">
                <a:solidFill>
                  <a:schemeClr val="tx1"/>
                </a:solidFill>
                <a:latin typeface="Andale Mono" panose="020B0509000000000004" pitchFamily="49" charset="0"/>
                <a:cs typeface="Aharoni" panose="02010803020104030203" pitchFamily="2" charset="-79"/>
              </a:rPr>
              <a:t>F.Geisinger,Dragos</a:t>
            </a:r>
            <a:r>
              <a:rPr lang="en-US" sz="2800" dirty="0">
                <a:solidFill>
                  <a:schemeClr val="tx1"/>
                </a:solidFill>
                <a:latin typeface="Andale Mono" panose="020B0509000000000004" pitchFamily="49" charset="0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ndale Mono" panose="020B0509000000000004" pitchFamily="49" charset="0"/>
                <a:cs typeface="Aharoni" panose="02010803020104030203" pitchFamily="2" charset="-79"/>
              </a:rPr>
              <a:t>Iliesco</a:t>
            </a:r>
            <a:endParaRPr lang="en-US" sz="2800" dirty="0">
              <a:solidFill>
                <a:schemeClr val="tx1"/>
              </a:solidFill>
              <a:latin typeface="Andale Mono" panose="020B0509000000000004" pitchFamily="49" charset="0"/>
              <a:cs typeface="Aharoni" panose="02010803020104030203" pitchFamily="2" charset="-79"/>
            </a:endParaRPr>
          </a:p>
          <a:p>
            <a:r>
              <a:rPr lang="en-US" sz="2800" dirty="0">
                <a:solidFill>
                  <a:schemeClr val="tx1"/>
                </a:solidFill>
                <a:latin typeface="Andale Mono" panose="020B0509000000000004" pitchFamily="49" charset="0"/>
                <a:cs typeface="Aharoni" panose="02010803020104030203" pitchFamily="2" charset="-79"/>
              </a:rPr>
              <a:t>   Oxford University Press, 2016</a:t>
            </a:r>
          </a:p>
          <a:p>
            <a:endParaRPr lang="en-US" sz="2800" dirty="0">
              <a:solidFill>
                <a:schemeClr val="tx1"/>
              </a:solidFill>
              <a:latin typeface="Andale Mono" panose="020B0509000000000004" pitchFamily="49" charset="0"/>
              <a:cs typeface="Aharoni" panose="02010803020104030203" pitchFamily="2" charset="-79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b="1" dirty="0">
                <a:solidFill>
                  <a:schemeClr val="tx1"/>
                </a:solidFill>
                <a:latin typeface="Andale Mono" panose="020B0509000000000004" pitchFamily="49" charset="0"/>
                <a:cs typeface="Aharoni" panose="02010803020104030203" pitchFamily="2" charset="-79"/>
              </a:rPr>
              <a:t>Standards for Educational and Psychological Testing</a:t>
            </a:r>
            <a:r>
              <a:rPr lang="en-US" sz="2800" b="1" dirty="0">
                <a:solidFill>
                  <a:schemeClr val="tx1"/>
                </a:solidFill>
                <a:latin typeface="Andale Mono" panose="020B0509000000000004" pitchFamily="49" charset="0"/>
                <a:cs typeface="Aharoni" panose="02010803020104030203" pitchFamily="2" charset="-79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Andale Mono" panose="020B0509000000000004" pitchFamily="49" charset="0"/>
                <a:cs typeface="Aharoni" panose="02010803020104030203" pitchFamily="2" charset="-79"/>
              </a:rPr>
              <a:t>(AERA,APA &amp; NCME, 2014)</a:t>
            </a:r>
            <a:endParaRPr lang="en-US" sz="2000" dirty="0">
              <a:solidFill>
                <a:schemeClr val="tx1"/>
              </a:solidFill>
              <a:latin typeface="Andale Mono" panose="020B0509000000000004" pitchFamily="49" charset="0"/>
              <a:cs typeface="Aharoni" panose="02010803020104030203" pitchFamily="2" charset="-79"/>
            </a:endParaRPr>
          </a:p>
          <a:p>
            <a:r>
              <a:rPr lang="en-US" sz="2800" dirty="0">
                <a:solidFill>
                  <a:schemeClr val="tx1"/>
                </a:solidFill>
                <a:latin typeface="Andale Mono" panose="020B0509000000000004" pitchFamily="49" charset="0"/>
                <a:cs typeface="Aharoni" panose="02010803020104030203" pitchFamily="2" charset="-79"/>
              </a:rPr>
              <a:t>   @ www.aera.net/standards14</a:t>
            </a:r>
          </a:p>
        </p:txBody>
      </p:sp>
    </p:spTree>
    <p:extLst>
      <p:ext uri="{BB962C8B-B14F-4D97-AF65-F5344CB8AC3E}">
        <p14:creationId xmlns:p14="http://schemas.microsoft.com/office/powerpoint/2010/main" val="28790017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980" y="6192070"/>
            <a:ext cx="2548324" cy="5662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538" y="5916165"/>
            <a:ext cx="717995" cy="7179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87119" y="5926274"/>
            <a:ext cx="2477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000" b="1">
                <a:latin typeface="Cambria Math" panose="02040503050406030204" pitchFamily="18" charset="0"/>
                <a:ea typeface="Cambria Math" panose="02040503050406030204" pitchFamily="18" charset="0"/>
              </a:rPr>
              <a:t>ICEME2018</a:t>
            </a:r>
          </a:p>
          <a:p>
            <a:pPr algn="ctr"/>
            <a:r>
              <a:rPr lang="en-MY" sz="2000">
                <a:latin typeface="Cambria Math" panose="02040503050406030204" pitchFamily="18" charset="0"/>
                <a:ea typeface="Cambria Math" panose="02040503050406030204" pitchFamily="18" charset="0"/>
              </a:rPr>
              <a:t>Manila, Philippines</a:t>
            </a:r>
            <a:endParaRPr lang="en-MY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CECFE7-0020-40F3-88CD-38CF6D170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637"/>
            <a:ext cx="10515600" cy="907528"/>
          </a:xfrm>
        </p:spPr>
        <p:txBody>
          <a:bodyPr/>
          <a:lstStyle/>
          <a:p>
            <a:pPr algn="ctr"/>
            <a:r>
              <a:rPr lang="en-US" b="1" dirty="0"/>
              <a:t>Internet Sources about Tests</a:t>
            </a:r>
            <a:endParaRPr lang="en-MY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37F822-310D-4469-98A5-ABF29F137355}"/>
              </a:ext>
            </a:extLst>
          </p:cNvPr>
          <p:cNvSpPr/>
          <p:nvPr/>
        </p:nvSpPr>
        <p:spPr>
          <a:xfrm>
            <a:off x="838201" y="1443841"/>
            <a:ext cx="1107550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American Educational Research Association (AERA) </a:t>
            </a:r>
            <a:r>
              <a:rPr lang="en-US" sz="2800" dirty="0">
                <a:hlinkClick r:id="rId4"/>
              </a:rPr>
              <a:t>http://www.aera.net</a:t>
            </a:r>
            <a:endParaRPr lang="en-US" sz="2800" dirty="0"/>
          </a:p>
          <a:p>
            <a:r>
              <a:rPr lang="en-US" sz="2800" dirty="0"/>
              <a:t>American Psychological Association (APA) </a:t>
            </a:r>
            <a:r>
              <a:rPr lang="en-US" sz="2800" dirty="0">
                <a:hlinkClick r:id="rId5"/>
              </a:rPr>
              <a:t>http://www.apa.org</a:t>
            </a:r>
            <a:endParaRPr lang="en-US" sz="2800" dirty="0"/>
          </a:p>
          <a:p>
            <a:r>
              <a:rPr lang="en-US" sz="2800" dirty="0"/>
              <a:t>Association of Test Publishers (ATP) </a:t>
            </a:r>
            <a:r>
              <a:rPr lang="en-US" sz="2800" dirty="0">
                <a:hlinkClick r:id="rId6"/>
              </a:rPr>
              <a:t>http://testpublishers.org</a:t>
            </a:r>
            <a:endParaRPr lang="en-US" sz="2800" dirty="0"/>
          </a:p>
          <a:p>
            <a:r>
              <a:rPr lang="en-US" sz="2800" dirty="0" err="1"/>
              <a:t>Buros</a:t>
            </a:r>
            <a:r>
              <a:rPr lang="en-US" sz="2800" dirty="0"/>
              <a:t> Institute of Mental Measurements (BI) </a:t>
            </a:r>
            <a:r>
              <a:rPr lang="en-US" sz="2800" dirty="0">
                <a:hlinkClick r:id="rId7"/>
              </a:rPr>
              <a:t>http://unl.edu/buros</a:t>
            </a:r>
            <a:endParaRPr lang="en-US" sz="2800" dirty="0"/>
          </a:p>
          <a:p>
            <a:r>
              <a:rPr lang="en-US" sz="2800" dirty="0"/>
              <a:t>Educational Resources Information Center (ERIC) </a:t>
            </a:r>
            <a:r>
              <a:rPr lang="en-US" sz="2800" dirty="0">
                <a:hlinkClick r:id="rId8"/>
              </a:rPr>
              <a:t>http://eric.ed.gov</a:t>
            </a:r>
            <a:endParaRPr lang="en-US" sz="2800" dirty="0"/>
          </a:p>
          <a:p>
            <a:r>
              <a:rPr lang="en-US" sz="2800" dirty="0"/>
              <a:t>Educational Testing Service (ETS) </a:t>
            </a:r>
            <a:r>
              <a:rPr lang="en-US" sz="2800" dirty="0">
                <a:hlinkClick r:id="rId9"/>
              </a:rPr>
              <a:t>http://ets.org/testcoll/index.html</a:t>
            </a:r>
            <a:endParaRPr lang="en-US" sz="2800" dirty="0"/>
          </a:p>
          <a:p>
            <a:r>
              <a:rPr lang="en-US" sz="2800" dirty="0"/>
              <a:t>International Test Commission (ITC) </a:t>
            </a:r>
            <a:r>
              <a:rPr lang="en-US" sz="2800" dirty="0">
                <a:hlinkClick r:id="rId10"/>
              </a:rPr>
              <a:t>http://intestcom.org</a:t>
            </a:r>
            <a:endParaRPr lang="en-US" sz="2800" dirty="0"/>
          </a:p>
          <a:p>
            <a:r>
              <a:rPr lang="en-US" sz="2800" dirty="0"/>
              <a:t>National Council on Measurement in Education (NCME) </a:t>
            </a:r>
            <a:r>
              <a:rPr lang="en-US" sz="2800" dirty="0">
                <a:hlinkClick r:id="rId11"/>
              </a:rPr>
              <a:t>http://www.ncme.org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4813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980" y="6192070"/>
            <a:ext cx="2548324" cy="5662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538" y="5916165"/>
            <a:ext cx="717995" cy="7179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87119" y="5926274"/>
            <a:ext cx="2477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ICEME2018</a:t>
            </a:r>
          </a:p>
          <a:p>
            <a:pPr algn="ctr"/>
            <a:r>
              <a:rPr lang="en-MY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Manila, Philippines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71994D-84D9-4FC6-BF04-55C849DB7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23840"/>
            <a:ext cx="10515600" cy="584543"/>
          </a:xfrm>
        </p:spPr>
        <p:txBody>
          <a:bodyPr>
            <a:normAutofit fontScale="90000"/>
          </a:bodyPr>
          <a:lstStyle/>
          <a:p>
            <a:r>
              <a:rPr lang="en-MY" sz="4000" b="1" dirty="0"/>
              <a:t>ITC Book Series…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5771E4-2932-4D45-A576-D19150B5CC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0546" y="818492"/>
            <a:ext cx="10515600" cy="4760673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b="1" i="1" dirty="0">
                <a:solidFill>
                  <a:schemeClr val="tx1"/>
                </a:solidFill>
              </a:rPr>
              <a:t>Adapting tests in linguistic and cultural contexts</a:t>
            </a:r>
            <a:r>
              <a:rPr lang="en-US" dirty="0">
                <a:solidFill>
                  <a:schemeClr val="tx1"/>
                </a:solidFill>
              </a:rPr>
              <a:t> by Dragos </a:t>
            </a:r>
            <a:r>
              <a:rPr lang="en-US" dirty="0" err="1">
                <a:solidFill>
                  <a:schemeClr val="tx1"/>
                </a:solidFill>
              </a:rPr>
              <a:t>Iliesco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b="1" i="1" dirty="0">
                <a:solidFill>
                  <a:schemeClr val="tx1"/>
                </a:solidFill>
              </a:rPr>
              <a:t>International applications of web-based testing: challenges and opportunities</a:t>
            </a:r>
            <a:r>
              <a:rPr lang="en-US" dirty="0">
                <a:solidFill>
                  <a:schemeClr val="tx1"/>
                </a:solidFill>
              </a:rPr>
              <a:t> by John Scott, Dave Bertram and Douglas Reynolds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b="1" i="1" dirty="0">
                <a:solidFill>
                  <a:schemeClr val="tx1"/>
                </a:solidFill>
              </a:rPr>
              <a:t>Measuring opportunity: Insights from international large scale assessment</a:t>
            </a:r>
            <a:r>
              <a:rPr lang="en-US" dirty="0">
                <a:solidFill>
                  <a:schemeClr val="tx1"/>
                </a:solidFill>
              </a:rPr>
              <a:t> by William Schmidt, et al.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b="1" i="1" dirty="0">
                <a:solidFill>
                  <a:schemeClr val="tx1"/>
                </a:solidFill>
              </a:rPr>
              <a:t>Assessing measurement invariance by applied researchers</a:t>
            </a:r>
            <a:r>
              <a:rPr lang="en-US" dirty="0">
                <a:solidFill>
                  <a:schemeClr val="tx1"/>
                </a:solidFill>
              </a:rPr>
              <a:t> by David Wells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b="1" i="1" dirty="0">
                <a:solidFill>
                  <a:schemeClr val="tx1"/>
                </a:solidFill>
              </a:rPr>
              <a:t>Higher Education admission practices: An International perspective</a:t>
            </a:r>
            <a:r>
              <a:rPr lang="en-US" dirty="0">
                <a:solidFill>
                  <a:schemeClr val="tx1"/>
                </a:solidFill>
              </a:rPr>
              <a:t> by Maria Elena </a:t>
            </a:r>
            <a:r>
              <a:rPr lang="en-US" dirty="0" err="1">
                <a:solidFill>
                  <a:schemeClr val="tx1"/>
                </a:solidFill>
              </a:rPr>
              <a:t>Oliveri</a:t>
            </a:r>
            <a:r>
              <a:rPr lang="en-US" dirty="0">
                <a:solidFill>
                  <a:schemeClr val="tx1"/>
                </a:solidFill>
              </a:rPr>
              <a:t> and Cathy Wendler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1"/>
                </a:solidFill>
              </a:rPr>
              <a:t>Call for writing books on</a:t>
            </a:r>
            <a:r>
              <a:rPr lang="en-US" dirty="0">
                <a:solidFill>
                  <a:schemeClr val="tx1"/>
                </a:solidFill>
              </a:rPr>
              <a:t>:   - </a:t>
            </a:r>
            <a:r>
              <a:rPr lang="en-US" b="1" dirty="0">
                <a:solidFill>
                  <a:srgbClr val="0070C0"/>
                </a:solidFill>
              </a:rPr>
              <a:t>history of testing international</a:t>
            </a:r>
          </a:p>
          <a:p>
            <a:r>
              <a:rPr lang="en-US" dirty="0">
                <a:solidFill>
                  <a:schemeClr val="tx1"/>
                </a:solidFill>
              </a:rPr>
              <a:t>                                                     -  </a:t>
            </a:r>
            <a:r>
              <a:rPr lang="en-US" b="1" dirty="0">
                <a:solidFill>
                  <a:srgbClr val="0070C0"/>
                </a:solidFill>
              </a:rPr>
              <a:t>personality testing</a:t>
            </a:r>
          </a:p>
          <a:p>
            <a:r>
              <a:rPr lang="en-US" dirty="0">
                <a:solidFill>
                  <a:schemeClr val="tx1"/>
                </a:solidFill>
              </a:rPr>
              <a:t>                                                     -  </a:t>
            </a:r>
            <a:r>
              <a:rPr lang="en-US" b="1" dirty="0">
                <a:solidFill>
                  <a:srgbClr val="0070C0"/>
                </a:solidFill>
              </a:rPr>
              <a:t>test security challenges</a:t>
            </a:r>
          </a:p>
        </p:txBody>
      </p:sp>
    </p:spTree>
    <p:extLst>
      <p:ext uri="{BB962C8B-B14F-4D97-AF65-F5344CB8AC3E}">
        <p14:creationId xmlns:p14="http://schemas.microsoft.com/office/powerpoint/2010/main" val="224739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FC5455C-1E6D-4FE6-83AD-597D33A226D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20980" y="1046922"/>
            <a:ext cx="1578394" cy="23820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980" y="6192070"/>
            <a:ext cx="2548324" cy="5662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538" y="5916165"/>
            <a:ext cx="717995" cy="7179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87119" y="5926274"/>
            <a:ext cx="2477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000" b="1">
                <a:latin typeface="Cambria Math" panose="02040503050406030204" pitchFamily="18" charset="0"/>
                <a:ea typeface="Cambria Math" panose="02040503050406030204" pitchFamily="18" charset="0"/>
              </a:rPr>
              <a:t>ICEME2018</a:t>
            </a:r>
          </a:p>
          <a:p>
            <a:pPr algn="ctr"/>
            <a:r>
              <a:rPr lang="en-MY" sz="2000">
                <a:latin typeface="Cambria Math" panose="02040503050406030204" pitchFamily="18" charset="0"/>
                <a:ea typeface="Cambria Math" panose="02040503050406030204" pitchFamily="18" charset="0"/>
              </a:rPr>
              <a:t>Manila, Philippines</a:t>
            </a:r>
            <a:endParaRPr lang="en-MY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C19EDE1-5714-4C21-A2E6-87D773828E35}"/>
              </a:ext>
            </a:extLst>
          </p:cNvPr>
          <p:cNvSpPr/>
          <p:nvPr/>
        </p:nvSpPr>
        <p:spPr>
          <a:xfrm>
            <a:off x="1451134" y="2303820"/>
            <a:ext cx="722550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Eric Bryan Anthony </a:t>
            </a:r>
            <a:r>
              <a:rPr lang="en-US" sz="2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Amaladas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Director,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CAREERsense@HELP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MY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Brenda Shalini A/P </a:t>
            </a:r>
            <a:r>
              <a:rPr lang="en-US" sz="2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Kesavamani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Deputy Manager,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CAREERsense@HELP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MY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Noor Syahirah  Badrol Alam,</a:t>
            </a:r>
            <a:r>
              <a:rPr lang="en-MY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MY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Student Intern-Research Assistant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E555AD-96A5-4E31-9368-A065DF2730E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6575" y="3931904"/>
            <a:ext cx="2054530" cy="1902117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2DCB3011-7876-48D2-B128-C6A797B17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Y" sz="4800" b="1" i="1" dirty="0"/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28802915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980" y="6192070"/>
            <a:ext cx="2548324" cy="5662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538" y="5916165"/>
            <a:ext cx="717995" cy="7179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87119" y="5926274"/>
            <a:ext cx="2477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000" b="1">
                <a:latin typeface="Cambria Math" panose="02040503050406030204" pitchFamily="18" charset="0"/>
                <a:ea typeface="Cambria Math" panose="02040503050406030204" pitchFamily="18" charset="0"/>
              </a:rPr>
              <a:t>ICEME2018</a:t>
            </a:r>
          </a:p>
          <a:p>
            <a:pPr algn="ctr"/>
            <a:r>
              <a:rPr lang="en-MY" sz="2000">
                <a:latin typeface="Cambria Math" panose="02040503050406030204" pitchFamily="18" charset="0"/>
                <a:ea typeface="Cambria Math" panose="02040503050406030204" pitchFamily="18" charset="0"/>
              </a:rPr>
              <a:t>Manila, Philippines</a:t>
            </a:r>
            <a:endParaRPr lang="en-MY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7" name="Picture 2" descr="Image result for thank you">
            <a:extLst>
              <a:ext uri="{FF2B5EF4-FFF2-40B4-BE49-F238E27FC236}">
                <a16:creationId xmlns:a16="http://schemas.microsoft.com/office/drawing/2014/main" id="{5032B3CA-4491-4CD4-B487-A2C758A2D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1066801"/>
            <a:ext cx="8455025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B6E31E1-02F8-4A7B-B385-D14CFFCEE192}"/>
              </a:ext>
            </a:extLst>
          </p:cNvPr>
          <p:cNvSpPr txBox="1"/>
          <p:nvPr/>
        </p:nvSpPr>
        <p:spPr>
          <a:xfrm>
            <a:off x="1600200" y="4761260"/>
            <a:ext cx="9445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800" dirty="0"/>
              <a:t>For queries, you may email: </a:t>
            </a:r>
            <a:r>
              <a:rPr lang="en-US" sz="2800" u="sng" dirty="0">
                <a:hlinkClick r:id="rId5"/>
              </a:rPr>
              <a:t>marife.mamauag@help.edu.my</a:t>
            </a:r>
            <a:endParaRPr lang="en-MY" sz="2800" dirty="0"/>
          </a:p>
        </p:txBody>
      </p:sp>
    </p:spTree>
    <p:extLst>
      <p:ext uri="{BB962C8B-B14F-4D97-AF65-F5344CB8AC3E}">
        <p14:creationId xmlns:p14="http://schemas.microsoft.com/office/powerpoint/2010/main" val="347588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136" y="3450228"/>
            <a:ext cx="2381250" cy="145732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300" y="3699448"/>
            <a:ext cx="2818892" cy="17251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351" y="6192071"/>
            <a:ext cx="2548324" cy="5662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14" y="5958957"/>
            <a:ext cx="717995" cy="7179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48311" y="5972630"/>
            <a:ext cx="24381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ICEME2018</a:t>
            </a:r>
          </a:p>
          <a:p>
            <a:pPr algn="ctr"/>
            <a:r>
              <a:rPr lang="en-MY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Manila, Philippines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495" y="187121"/>
            <a:ext cx="2381250" cy="145732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311" y="0"/>
            <a:ext cx="2155366" cy="13213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139" y="1104216"/>
            <a:ext cx="2743201" cy="183279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311" y="1454671"/>
            <a:ext cx="2119983" cy="129743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876" y="2481564"/>
            <a:ext cx="1982787" cy="132185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301" y="2791685"/>
            <a:ext cx="2516858" cy="154031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278" y="340275"/>
            <a:ext cx="2381250" cy="145732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191" y="2346097"/>
            <a:ext cx="2381250" cy="145732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491" y="1503179"/>
            <a:ext cx="1812681" cy="121109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9" b="18468"/>
          <a:stretch/>
        </p:blipFill>
        <p:spPr>
          <a:xfrm>
            <a:off x="1720510" y="4613518"/>
            <a:ext cx="2694612" cy="104088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496" y="4397805"/>
            <a:ext cx="2880224" cy="19201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759" y="3544285"/>
            <a:ext cx="1933903" cy="129208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" t="28103" r="-3252" b="32986"/>
          <a:stretch/>
        </p:blipFill>
        <p:spPr>
          <a:xfrm>
            <a:off x="7398980" y="4846466"/>
            <a:ext cx="3542969" cy="83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91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123" y="6181404"/>
            <a:ext cx="2644338" cy="5876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539" y="5916166"/>
            <a:ext cx="717995" cy="7179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02277" y="5967387"/>
            <a:ext cx="26443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ICEME2018</a:t>
            </a:r>
          </a:p>
          <a:p>
            <a:pPr algn="ctr"/>
            <a:r>
              <a:rPr lang="en-MY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Manila, Philippines</a:t>
            </a:r>
          </a:p>
          <a:p>
            <a:pPr algn="ctr"/>
            <a:endParaRPr lang="en-MY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9E7E08-3A76-4B15-BEE3-F01546DF5D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276" y="765250"/>
            <a:ext cx="3836810" cy="21600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025BD79-C4ED-4F6A-BEE8-ED5A4910F6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872" y="3121951"/>
            <a:ext cx="3465618" cy="25992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BFDF97A-B5E7-4CFC-9843-3EA2ADB6A05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501" y="811454"/>
            <a:ext cx="2677455" cy="47558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9C2CD72-88D8-4376-ACCB-981D59041B9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725" y="765250"/>
            <a:ext cx="2677455" cy="475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26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980" y="6192070"/>
            <a:ext cx="2548324" cy="5662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538" y="5916165"/>
            <a:ext cx="717995" cy="7179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87119" y="5926274"/>
            <a:ext cx="2477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ICEME2018</a:t>
            </a:r>
          </a:p>
          <a:p>
            <a:pPr algn="ctr"/>
            <a:r>
              <a:rPr lang="en-MY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Manila, Philippines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5334A4-D9E6-49AA-9F43-277D6A3807B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35937" y="374440"/>
            <a:ext cx="4345557" cy="26073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C5D6AD-43E1-4CE8-9561-F886F5B376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078" y="3200877"/>
            <a:ext cx="1786192" cy="23621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713E08-7AA5-4FF2-BB1E-EB771B9FD19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697" y="624133"/>
            <a:ext cx="2172779" cy="21727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D3C848-A403-4E97-B7B8-E88B1C4528D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679" y="731354"/>
            <a:ext cx="2191736" cy="21917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5DFD06-68D2-48EF-A962-408E0D8B36B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937" y="3078678"/>
            <a:ext cx="3640632" cy="27304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9E23416-A45F-4043-A40E-1D6349BC192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879" y="3189318"/>
            <a:ext cx="3312221" cy="248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04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022" y="6192068"/>
            <a:ext cx="2548324" cy="5662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330" y="5916162"/>
            <a:ext cx="717995" cy="7179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14292" y="5921216"/>
            <a:ext cx="3003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ICEME2018</a:t>
            </a:r>
          </a:p>
          <a:p>
            <a:pPr algn="ctr"/>
            <a:r>
              <a:rPr lang="en-MY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Manila, Philippines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700" y="1660592"/>
            <a:ext cx="3412866" cy="41890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6959" y="394823"/>
            <a:ext cx="11861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ITC2018’s Theme: On the beat of testing!</a:t>
            </a:r>
            <a:endParaRPr lang="en-U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066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A3175C8-E171-4040-8496-D9A3E438DB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383" y="595624"/>
            <a:ext cx="2125429" cy="212542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4BE8C39-5382-4782-BA4B-0D6FA317FD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582" y="2990776"/>
            <a:ext cx="2743039" cy="23569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980" y="6192070"/>
            <a:ext cx="2548324" cy="5662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538" y="5916165"/>
            <a:ext cx="717995" cy="7179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68895" y="5949468"/>
            <a:ext cx="24303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ICEME2018</a:t>
            </a:r>
          </a:p>
          <a:p>
            <a:pPr algn="ctr"/>
            <a:r>
              <a:rPr lang="en-MY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Manila, Philippines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534A43-9EC8-4D40-B814-92BE60BF5FE0}"/>
              </a:ext>
            </a:extLst>
          </p:cNvPr>
          <p:cNvSpPr txBox="1"/>
          <p:nvPr/>
        </p:nvSpPr>
        <p:spPr>
          <a:xfrm>
            <a:off x="1153590" y="2519429"/>
            <a:ext cx="4138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000" b="1" dirty="0"/>
              <a:t>Best Practices in Testing and Assessment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CB3D89-91F1-4176-A734-6B9F2A722ADB}"/>
              </a:ext>
            </a:extLst>
          </p:cNvPr>
          <p:cNvSpPr txBox="1"/>
          <p:nvPr/>
        </p:nvSpPr>
        <p:spPr>
          <a:xfrm>
            <a:off x="7227842" y="2579932"/>
            <a:ext cx="43457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000" b="1" dirty="0"/>
              <a:t>Instruments and their Validity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2827F2-12A5-4696-8925-EFEA892991D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424" y="851401"/>
            <a:ext cx="1835840" cy="1779477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5A559CDF-F0F0-436A-8724-CC502DAB7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7991"/>
            <a:ext cx="10515600" cy="723581"/>
          </a:xfrm>
        </p:spPr>
        <p:txBody>
          <a:bodyPr/>
          <a:lstStyle/>
          <a:p>
            <a:pPr algn="ctr"/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MY" b="1" dirty="0">
                <a:latin typeface="Arial" panose="020B0604020202020204" pitchFamily="34" charset="0"/>
                <a:cs typeface="Arial" panose="020B0604020202020204" pitchFamily="34" charset="0"/>
              </a:rPr>
              <a:t>ITC2018’s Sub-Themes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B4AFEA-B93F-4E72-835A-4D2715668B1F}"/>
              </a:ext>
            </a:extLst>
          </p:cNvPr>
          <p:cNvSpPr txBox="1"/>
          <p:nvPr/>
        </p:nvSpPr>
        <p:spPr>
          <a:xfrm>
            <a:off x="1083936" y="5059444"/>
            <a:ext cx="48706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000" b="1" dirty="0"/>
              <a:t>Effectiveness and Efficiency including Application in Multicultural Environments</a:t>
            </a:r>
          </a:p>
          <a:p>
            <a:endParaRPr lang="en-MY" sz="20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3BA250E-30FF-45AB-B2B7-3613848D6A6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594" y="3263126"/>
            <a:ext cx="1589234" cy="175809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1FB63B9-A286-4EE4-9C63-5EE0D46F3D3C}"/>
              </a:ext>
            </a:extLst>
          </p:cNvPr>
          <p:cNvSpPr txBox="1"/>
          <p:nvPr/>
        </p:nvSpPr>
        <p:spPr>
          <a:xfrm>
            <a:off x="6976138" y="5238019"/>
            <a:ext cx="3572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000" b="1" dirty="0"/>
              <a:t>Challenges, Innovation and Advances in Technology</a:t>
            </a:r>
          </a:p>
        </p:txBody>
      </p:sp>
    </p:spTree>
    <p:extLst>
      <p:ext uri="{BB962C8B-B14F-4D97-AF65-F5344CB8AC3E}">
        <p14:creationId xmlns:p14="http://schemas.microsoft.com/office/powerpoint/2010/main" val="136173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3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980" y="6192070"/>
            <a:ext cx="2548324" cy="5662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538" y="5916165"/>
            <a:ext cx="717995" cy="7179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62533" y="5916165"/>
            <a:ext cx="2383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ICEME2018</a:t>
            </a:r>
          </a:p>
          <a:p>
            <a:pPr algn="ctr"/>
            <a:r>
              <a:rPr lang="en-MY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Manila, Philippines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C5AC3D-2D4A-4D3B-AF72-042B0DA2F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54" y="233949"/>
            <a:ext cx="10515600" cy="1325563"/>
          </a:xfrm>
        </p:spPr>
        <p:txBody>
          <a:bodyPr/>
          <a:lstStyle/>
          <a:p>
            <a:pPr algn="ctr"/>
            <a:r>
              <a:rPr lang="en-MY" b="1" dirty="0">
                <a:latin typeface="Arial" panose="020B0604020202020204" pitchFamily="34" charset="0"/>
                <a:cs typeface="Arial" panose="020B0604020202020204" pitchFamily="34" charset="0"/>
              </a:rPr>
              <a:t>Content Analysis of </a:t>
            </a:r>
            <a:br>
              <a:rPr lang="en-MY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MY" b="1" dirty="0">
                <a:latin typeface="Arial" panose="020B0604020202020204" pitchFamily="34" charset="0"/>
                <a:cs typeface="Arial" panose="020B0604020202020204" pitchFamily="34" charset="0"/>
              </a:rPr>
              <a:t>ITC2018’s Abstracts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154251-9F63-40C7-B478-B4BD8F4859A4}"/>
              </a:ext>
            </a:extLst>
          </p:cNvPr>
          <p:cNvSpPr txBox="1"/>
          <p:nvPr/>
        </p:nvSpPr>
        <p:spPr>
          <a:xfrm>
            <a:off x="2499360" y="1574325"/>
            <a:ext cx="5902900" cy="4448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MY" sz="3200" dirty="0"/>
              <a:t>Keynote Papers  - </a:t>
            </a:r>
            <a:r>
              <a:rPr lang="en-MY" sz="3200" b="1" dirty="0"/>
              <a:t>11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MY" sz="3200" dirty="0"/>
              <a:t>Symposia –</a:t>
            </a:r>
            <a:r>
              <a:rPr lang="en-MY" sz="3200" b="1" dirty="0"/>
              <a:t> 29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MY" sz="3200" dirty="0"/>
              <a:t>Panel Discussions – </a:t>
            </a:r>
            <a:r>
              <a:rPr lang="en-MY" sz="3200" b="1" dirty="0"/>
              <a:t>7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MY" sz="3200" dirty="0"/>
              <a:t>Workshops – </a:t>
            </a:r>
            <a:r>
              <a:rPr lang="en-MY" sz="3200" b="1" dirty="0"/>
              <a:t>7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MY" sz="3200" dirty="0"/>
              <a:t>Oral/Poster Presentations – </a:t>
            </a:r>
            <a:r>
              <a:rPr lang="en-MY" sz="3200" b="1" dirty="0"/>
              <a:t>241</a:t>
            </a:r>
          </a:p>
          <a:p>
            <a:pPr>
              <a:lnSpc>
                <a:spcPct val="150000"/>
              </a:lnSpc>
            </a:pPr>
            <a:r>
              <a:rPr lang="en-MY" sz="3200" b="1" dirty="0"/>
              <a:t>                  Total:   295 </a:t>
            </a:r>
            <a:r>
              <a:rPr lang="en-MY" sz="3200" dirty="0"/>
              <a:t>abstracts</a:t>
            </a:r>
            <a:endParaRPr lang="en-MY" sz="32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E94ABB-F9CB-4D4D-A4B6-977101363C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306" y="1559512"/>
            <a:ext cx="1363784" cy="7671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2685D3-B590-499F-BFF7-4132A1FED9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366" y="3077032"/>
            <a:ext cx="1495894" cy="9616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C177227-EF76-4900-9396-DD6C9FAC57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514" y="2307674"/>
            <a:ext cx="1101158" cy="8699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F83C0EE-BD79-4164-8CC0-EA06113B8A4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839" y="3752215"/>
            <a:ext cx="914241" cy="91424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D945101-98D5-4B21-BC8F-7E35A0BB15A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524" y="4209335"/>
            <a:ext cx="1343684" cy="134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07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1093</Words>
  <Application>Microsoft Office PowerPoint</Application>
  <PresentationFormat>Widescreen</PresentationFormat>
  <Paragraphs>221</Paragraphs>
  <Slides>36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7" baseType="lpstr">
      <vt:lpstr>Aharoni</vt:lpstr>
      <vt:lpstr>Andale Mono</vt:lpstr>
      <vt:lpstr>Arial</vt:lpstr>
      <vt:lpstr>Calibri</vt:lpstr>
      <vt:lpstr>Calibri Light</vt:lpstr>
      <vt:lpstr>Cambria</vt:lpstr>
      <vt:lpstr>Cambria Math</vt:lpstr>
      <vt:lpstr>Garamond</vt:lpstr>
      <vt:lpstr>Times New Roman</vt:lpstr>
      <vt:lpstr>Wingdings</vt:lpstr>
      <vt:lpstr>Office Theme</vt:lpstr>
      <vt:lpstr>Global Trends in Measurement and Evaluation</vt:lpstr>
      <vt:lpstr>PowerPoint Presentation</vt:lpstr>
      <vt:lpstr>ITC’s Guidelines…</vt:lpstr>
      <vt:lpstr>PowerPoint Presentation</vt:lpstr>
      <vt:lpstr>PowerPoint Presentation</vt:lpstr>
      <vt:lpstr>PowerPoint Presentation</vt:lpstr>
      <vt:lpstr>PowerPoint Presentation</vt:lpstr>
      <vt:lpstr>          ITC2018’s Sub-Themes</vt:lpstr>
      <vt:lpstr>Content Analysis of  ITC2018’s Abstracts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Challenges, Innovation and  Advances in Technology </vt:lpstr>
      <vt:lpstr>PowerPoint Presentation</vt:lpstr>
      <vt:lpstr>PowerPoint Presentation</vt:lpstr>
      <vt:lpstr>PowerPoint Presentation</vt:lpstr>
      <vt:lpstr>PowerPoint Presentation</vt:lpstr>
      <vt:lpstr>2.  Test Adaptation and Translation</vt:lpstr>
      <vt:lpstr>3. Technology Use:  CBT versus PBT?</vt:lpstr>
      <vt:lpstr>AIG: Automatic Item Generation</vt:lpstr>
      <vt:lpstr>CAT</vt:lpstr>
      <vt:lpstr>Human Tutorial Dialogue</vt:lpstr>
      <vt:lpstr>GBA: Games-Based Assessments</vt:lpstr>
      <vt:lpstr>Gamified Quizzes</vt:lpstr>
      <vt:lpstr>PowerPoint Presentation</vt:lpstr>
      <vt:lpstr>PowerPoint Presentation</vt:lpstr>
      <vt:lpstr>Fourth Industrial Revolution…</vt:lpstr>
      <vt:lpstr>Jobs in the Future…</vt:lpstr>
      <vt:lpstr>PowerPoint Presentation</vt:lpstr>
      <vt:lpstr>For Further Reading:</vt:lpstr>
      <vt:lpstr>Internet Sources about Tests</vt:lpstr>
      <vt:lpstr>ITC Book Series…</vt:lpstr>
      <vt:lpstr>Acknowledgements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intern2018</dc:creator>
  <cp:lastModifiedBy>MARIA FELICITAS, MAMAUAG</cp:lastModifiedBy>
  <cp:revision>165</cp:revision>
  <dcterms:created xsi:type="dcterms:W3CDTF">2018-08-14T06:26:35Z</dcterms:created>
  <dcterms:modified xsi:type="dcterms:W3CDTF">2018-08-24T23:50:02Z</dcterms:modified>
</cp:coreProperties>
</file>