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F462763-6F41-402C-80B9-734C4C900B78}" type="datetimeFigureOut">
              <a:rPr lang="en-PH" smtClean="0"/>
              <a:t>9/23/2015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FFAABF0-913E-4695-940B-FD173C00859F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2763-6F41-402C-80B9-734C4C900B78}" type="datetimeFigureOut">
              <a:rPr lang="en-PH" smtClean="0"/>
              <a:t>9/23/2015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ABF0-913E-4695-940B-FD173C00859F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2763-6F41-402C-80B9-734C4C900B78}" type="datetimeFigureOut">
              <a:rPr lang="en-PH" smtClean="0"/>
              <a:t>9/23/2015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ABF0-913E-4695-940B-FD173C00859F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2763-6F41-402C-80B9-734C4C900B78}" type="datetimeFigureOut">
              <a:rPr lang="en-PH" smtClean="0"/>
              <a:t>9/23/2015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ABF0-913E-4695-940B-FD173C00859F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2763-6F41-402C-80B9-734C4C900B78}" type="datetimeFigureOut">
              <a:rPr lang="en-PH" smtClean="0"/>
              <a:t>9/23/2015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ABF0-913E-4695-940B-FD173C00859F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2763-6F41-402C-80B9-734C4C900B78}" type="datetimeFigureOut">
              <a:rPr lang="en-PH" smtClean="0"/>
              <a:t>9/23/2015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ABF0-913E-4695-940B-FD173C00859F}" type="slidenum">
              <a:rPr lang="en-PH" smtClean="0"/>
              <a:t>‹#›</a:t>
            </a:fld>
            <a:endParaRPr lang="en-P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2763-6F41-402C-80B9-734C4C900B78}" type="datetimeFigureOut">
              <a:rPr lang="en-PH" smtClean="0"/>
              <a:t>9/23/2015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ABF0-913E-4695-940B-FD173C00859F}" type="slidenum">
              <a:rPr lang="en-PH" smtClean="0"/>
              <a:t>‹#›</a:t>
            </a:fld>
            <a:endParaRPr lang="en-P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2763-6F41-402C-80B9-734C4C900B78}" type="datetimeFigureOut">
              <a:rPr lang="en-PH" smtClean="0"/>
              <a:t>9/23/2015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ABF0-913E-4695-940B-FD173C00859F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2763-6F41-402C-80B9-734C4C900B78}" type="datetimeFigureOut">
              <a:rPr lang="en-PH" smtClean="0"/>
              <a:t>9/23/2015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ABF0-913E-4695-940B-FD173C00859F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F462763-6F41-402C-80B9-734C4C900B78}" type="datetimeFigureOut">
              <a:rPr lang="en-PH" smtClean="0"/>
              <a:t>9/23/2015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FFAABF0-913E-4695-940B-FD173C00859F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F462763-6F41-402C-80B9-734C4C900B78}" type="datetimeFigureOut">
              <a:rPr lang="en-PH" smtClean="0"/>
              <a:t>9/23/2015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FFAABF0-913E-4695-940B-FD173C00859F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F462763-6F41-402C-80B9-734C4C900B78}" type="datetimeFigureOut">
              <a:rPr lang="en-PH" smtClean="0"/>
              <a:t>9/23/2015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FFAABF0-913E-4695-940B-FD173C00859F}" type="slidenum">
              <a:rPr lang="en-PH" smtClean="0"/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marife.mamauag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PH" b="1" dirty="0"/>
              <a:t>C</a:t>
            </a:r>
            <a:r>
              <a:rPr lang="en-PH" b="1" dirty="0" smtClean="0"/>
              <a:t>hallenges and Opportunities in Testing and Assessment in the Philippines</a:t>
            </a:r>
            <a:endParaRPr lang="en-PH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PH" sz="2600" b="1" dirty="0" err="1" smtClean="0">
                <a:solidFill>
                  <a:srgbClr val="0070C0"/>
                </a:solidFill>
              </a:rPr>
              <a:t>Marife</a:t>
            </a:r>
            <a:r>
              <a:rPr lang="en-PH" sz="2600" b="1" dirty="0" smtClean="0">
                <a:solidFill>
                  <a:srgbClr val="0070C0"/>
                </a:solidFill>
              </a:rPr>
              <a:t> </a:t>
            </a:r>
            <a:r>
              <a:rPr lang="en-PH" sz="2600" b="1" dirty="0" err="1" smtClean="0">
                <a:solidFill>
                  <a:srgbClr val="0070C0"/>
                </a:solidFill>
              </a:rPr>
              <a:t>M.Mamauag</a:t>
            </a:r>
            <a:r>
              <a:rPr lang="en-PH" sz="2600" b="1" dirty="0" smtClean="0">
                <a:solidFill>
                  <a:srgbClr val="0070C0"/>
                </a:solidFill>
              </a:rPr>
              <a:t>, PhD (</a:t>
            </a:r>
            <a:r>
              <a:rPr lang="en-PH" sz="2600" b="1" dirty="0" err="1">
                <a:solidFill>
                  <a:srgbClr val="0070C0"/>
                </a:solidFill>
              </a:rPr>
              <a:t>c</a:t>
            </a:r>
            <a:r>
              <a:rPr lang="en-PH" sz="2600" b="1" dirty="0" err="1" smtClean="0">
                <a:solidFill>
                  <a:srgbClr val="0070C0"/>
                </a:solidFill>
              </a:rPr>
              <a:t>and</a:t>
            </a:r>
            <a:r>
              <a:rPr lang="en-PH" sz="2600" b="1" dirty="0" smtClean="0">
                <a:solidFill>
                  <a:srgbClr val="0070C0"/>
                </a:solidFill>
              </a:rPr>
              <a:t>.)</a:t>
            </a:r>
          </a:p>
          <a:p>
            <a:r>
              <a:rPr lang="en-PH" sz="2200" b="1" dirty="0" smtClean="0">
                <a:solidFill>
                  <a:srgbClr val="0070C0"/>
                </a:solidFill>
              </a:rPr>
              <a:t>Chair, Test Development Division, PEMEA, Inc.</a:t>
            </a:r>
          </a:p>
          <a:p>
            <a:endParaRPr lang="en-PH" b="1" dirty="0" smtClean="0">
              <a:solidFill>
                <a:srgbClr val="0070C0"/>
              </a:solidFill>
            </a:endParaRPr>
          </a:p>
          <a:p>
            <a:r>
              <a:rPr lang="en-PH" b="1" dirty="0" smtClean="0">
                <a:solidFill>
                  <a:srgbClr val="0070C0"/>
                </a:solidFill>
              </a:rPr>
              <a:t>NCEME 2015</a:t>
            </a:r>
            <a:endParaRPr lang="en-PH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288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965245" cy="1486667"/>
          </a:xfrm>
        </p:spPr>
        <p:txBody>
          <a:bodyPr/>
          <a:lstStyle/>
          <a:p>
            <a:pPr algn="l"/>
            <a:r>
              <a:rPr lang="en-PH" sz="2800" b="1" dirty="0" smtClean="0"/>
              <a:t>Brief Bio-Profile</a:t>
            </a:r>
            <a:r>
              <a:rPr lang="en-PH" sz="3200" dirty="0" smtClean="0"/>
              <a:t/>
            </a:r>
            <a:br>
              <a:rPr lang="en-PH" sz="3200" dirty="0" smtClean="0"/>
            </a:br>
            <a:endParaRPr lang="en-PH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0507" y="1219200"/>
            <a:ext cx="6196405" cy="4953000"/>
          </a:xfrm>
        </p:spPr>
        <p:txBody>
          <a:bodyPr>
            <a:normAutofit fontScale="25000" lnSpcReduction="20000"/>
          </a:bodyPr>
          <a:lstStyle/>
          <a:p>
            <a:r>
              <a:rPr lang="en-PH" sz="8000" b="1" dirty="0" smtClean="0"/>
              <a:t>Assessment Consultant-Senior Lecturer</a:t>
            </a:r>
          </a:p>
          <a:p>
            <a:pPr marL="0" indent="0">
              <a:buNone/>
            </a:pPr>
            <a:r>
              <a:rPr lang="en-PH" sz="8000" b="1" dirty="0"/>
              <a:t> </a:t>
            </a:r>
            <a:r>
              <a:rPr lang="en-PH" sz="8000" b="1" dirty="0" smtClean="0"/>
              <a:t>   </a:t>
            </a:r>
            <a:r>
              <a:rPr lang="en-PH" sz="8000" dirty="0" smtClean="0"/>
              <a:t>HELP University, Kuala Lumpur, Malaysia</a:t>
            </a:r>
          </a:p>
          <a:p>
            <a:pPr marL="0" indent="0">
              <a:buNone/>
            </a:pPr>
            <a:r>
              <a:rPr lang="en-PH" sz="8000" dirty="0"/>
              <a:t> </a:t>
            </a:r>
            <a:r>
              <a:rPr lang="en-PH" sz="8000" dirty="0" smtClean="0"/>
              <a:t>   2014 to date</a:t>
            </a:r>
            <a:endParaRPr lang="en-PH" sz="8000" b="1" dirty="0" smtClean="0"/>
          </a:p>
          <a:p>
            <a:r>
              <a:rPr lang="en-PH" sz="8000" b="1" dirty="0" smtClean="0"/>
              <a:t>Director  (</a:t>
            </a:r>
            <a:r>
              <a:rPr lang="en-PH" sz="8000" dirty="0" smtClean="0"/>
              <a:t>formerly)</a:t>
            </a:r>
          </a:p>
          <a:p>
            <a:pPr marL="0" indent="0">
              <a:buNone/>
            </a:pPr>
            <a:r>
              <a:rPr lang="en-PH" sz="8000" dirty="0"/>
              <a:t> </a:t>
            </a:r>
            <a:r>
              <a:rPr lang="en-PH" sz="8000" dirty="0" smtClean="0"/>
              <a:t>   Center for Learning &amp; Performance Assessment</a:t>
            </a:r>
          </a:p>
          <a:p>
            <a:pPr marL="0" indent="0">
              <a:buNone/>
            </a:pPr>
            <a:r>
              <a:rPr lang="en-PH" sz="8000" dirty="0"/>
              <a:t> </a:t>
            </a:r>
            <a:r>
              <a:rPr lang="en-PH" sz="8000" dirty="0" smtClean="0"/>
              <a:t>   De La Salle-College of Saint </a:t>
            </a:r>
            <a:r>
              <a:rPr lang="en-PH" sz="8000" dirty="0" err="1" smtClean="0"/>
              <a:t>Benilde</a:t>
            </a:r>
            <a:r>
              <a:rPr lang="en-PH" sz="8000" dirty="0" smtClean="0"/>
              <a:t>, 2005-2013</a:t>
            </a:r>
            <a:endParaRPr lang="en-PH" sz="8000" b="1" dirty="0" smtClean="0"/>
          </a:p>
          <a:p>
            <a:r>
              <a:rPr lang="en-PH" sz="8000" b="1" dirty="0" smtClean="0"/>
              <a:t>Founding Member, </a:t>
            </a:r>
            <a:r>
              <a:rPr lang="en-PH" sz="8000" dirty="0" smtClean="0"/>
              <a:t>PEMEA, Inc. ( Formerly </a:t>
            </a:r>
            <a:r>
              <a:rPr lang="en-PH" sz="8000" b="1" dirty="0" smtClean="0"/>
              <a:t>Treasurer</a:t>
            </a:r>
            <a:r>
              <a:rPr lang="en-PH" sz="8000" dirty="0" smtClean="0"/>
              <a:t>, 2008-2010 &amp; </a:t>
            </a:r>
            <a:r>
              <a:rPr lang="en-PH" sz="8000" b="1" dirty="0" smtClean="0"/>
              <a:t>Secretary</a:t>
            </a:r>
            <a:r>
              <a:rPr lang="en-PH" sz="8000" dirty="0" smtClean="0"/>
              <a:t>, 2011-2013)</a:t>
            </a:r>
            <a:endParaRPr lang="en-PH" sz="8000" b="1" dirty="0" smtClean="0"/>
          </a:p>
          <a:p>
            <a:r>
              <a:rPr lang="en-PH" sz="8000" b="1" dirty="0" smtClean="0"/>
              <a:t>Research Consultant</a:t>
            </a:r>
          </a:p>
          <a:p>
            <a:pPr marL="0" indent="0">
              <a:buNone/>
            </a:pPr>
            <a:r>
              <a:rPr lang="en-PH" sz="8000" b="1" dirty="0"/>
              <a:t> </a:t>
            </a:r>
            <a:r>
              <a:rPr lang="en-PH" sz="8000" b="1" dirty="0" smtClean="0"/>
              <a:t>   </a:t>
            </a:r>
            <a:r>
              <a:rPr lang="en-PH" sz="8000" dirty="0" smtClean="0"/>
              <a:t>Asian Psychological Services &amp; Assessment, Inc.</a:t>
            </a:r>
            <a:endParaRPr lang="en-PH" sz="8000" b="1" dirty="0" smtClean="0"/>
          </a:p>
          <a:p>
            <a:r>
              <a:rPr lang="en-PH" sz="8000" b="1" dirty="0" smtClean="0"/>
              <a:t>Research Fellow, </a:t>
            </a:r>
            <a:r>
              <a:rPr lang="en-PH" sz="8000" dirty="0" smtClean="0"/>
              <a:t>SEAMEO-INNOTECH</a:t>
            </a:r>
          </a:p>
          <a:p>
            <a:r>
              <a:rPr lang="en-PH" sz="8000" b="1" dirty="0" smtClean="0"/>
              <a:t>MS in Educational Measurement &amp; Evaluation</a:t>
            </a:r>
          </a:p>
          <a:p>
            <a:pPr marL="0" indent="0">
              <a:buNone/>
            </a:pPr>
            <a:r>
              <a:rPr lang="en-PH" sz="8000" b="1" dirty="0"/>
              <a:t> </a:t>
            </a:r>
            <a:r>
              <a:rPr lang="en-PH" sz="8000" b="1" dirty="0" smtClean="0"/>
              <a:t>   CEM- FAPE-IEMES </a:t>
            </a:r>
            <a:r>
              <a:rPr lang="en-PH" sz="8000" dirty="0" smtClean="0"/>
              <a:t> scholar, DLSU</a:t>
            </a:r>
          </a:p>
          <a:p>
            <a:r>
              <a:rPr lang="en-PH" sz="8000" b="1" dirty="0" smtClean="0"/>
              <a:t>PhD in Educational Psychology  </a:t>
            </a:r>
            <a:r>
              <a:rPr lang="en-PH" sz="8000" dirty="0" smtClean="0"/>
              <a:t>(dissertation writing) De La Salle University, Manila</a:t>
            </a:r>
          </a:p>
          <a:p>
            <a:r>
              <a:rPr lang="en-PH" sz="8000" dirty="0" smtClean="0"/>
              <a:t>Developed over</a:t>
            </a:r>
            <a:r>
              <a:rPr lang="en-PH" sz="8000" b="1" dirty="0" smtClean="0"/>
              <a:t> 20 standardized</a:t>
            </a:r>
            <a:r>
              <a:rPr lang="en-PH" sz="8000" dirty="0" smtClean="0"/>
              <a:t> educational and psychological tests/scales</a:t>
            </a:r>
          </a:p>
          <a:p>
            <a:pPr marL="0" indent="0">
              <a:buNone/>
            </a:pPr>
            <a:endParaRPr lang="en-PH" b="1" dirty="0" smtClean="0"/>
          </a:p>
          <a:p>
            <a:pPr marL="0" indent="0">
              <a:buNone/>
            </a:pPr>
            <a:r>
              <a:rPr lang="en-PH" dirty="0"/>
              <a:t> </a:t>
            </a:r>
            <a:r>
              <a:rPr lang="en-PH" dirty="0" smtClean="0"/>
              <a:t>   </a:t>
            </a:r>
          </a:p>
          <a:p>
            <a:pPr marL="0" indent="0">
              <a:buNone/>
            </a:pPr>
            <a:endParaRPr lang="en-PH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2560" y="685800"/>
            <a:ext cx="171704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35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304801"/>
            <a:ext cx="6965245" cy="990600"/>
          </a:xfrm>
        </p:spPr>
        <p:txBody>
          <a:bodyPr/>
          <a:lstStyle/>
          <a:p>
            <a:r>
              <a:rPr lang="en-PH" b="1" dirty="0" smtClean="0"/>
              <a:t>Challenges</a:t>
            </a:r>
            <a:endParaRPr lang="en-P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371600"/>
            <a:ext cx="6196405" cy="4351469"/>
          </a:xfrm>
        </p:spPr>
        <p:txBody>
          <a:bodyPr>
            <a:normAutofit fontScale="25000" lnSpcReduction="20000"/>
          </a:bodyPr>
          <a:lstStyle/>
          <a:p>
            <a:r>
              <a:rPr lang="en-PH" sz="11200" dirty="0" smtClean="0"/>
              <a:t>Few are engaged in the Test Development Industry</a:t>
            </a:r>
          </a:p>
          <a:p>
            <a:pPr marL="0" indent="0">
              <a:buNone/>
            </a:pPr>
            <a:r>
              <a:rPr lang="en-PH" sz="11200" dirty="0"/>
              <a:t> </a:t>
            </a:r>
            <a:r>
              <a:rPr lang="en-PH" sz="11200" dirty="0" smtClean="0"/>
              <a:t>   (CEM, APSA, private practitioners)</a:t>
            </a:r>
          </a:p>
          <a:p>
            <a:r>
              <a:rPr lang="en-PH" sz="11200" dirty="0" smtClean="0"/>
              <a:t>Few schools offering Psychometrics as a specialization</a:t>
            </a:r>
          </a:p>
          <a:p>
            <a:r>
              <a:rPr lang="en-PH" sz="11200" dirty="0" smtClean="0"/>
              <a:t>PEMEA, Inc. (infantile stage)</a:t>
            </a:r>
          </a:p>
          <a:p>
            <a:r>
              <a:rPr lang="en-PH" sz="11200" dirty="0" smtClean="0"/>
              <a:t>Need to build future leaders and experts in assessment</a:t>
            </a:r>
          </a:p>
          <a:p>
            <a:r>
              <a:rPr lang="en-PH" sz="11200" dirty="0" smtClean="0"/>
              <a:t>Need to create standards in educational and psychological testing and assessment</a:t>
            </a:r>
          </a:p>
          <a:p>
            <a:pPr marL="0" indent="0">
              <a:buNone/>
            </a:pPr>
            <a:r>
              <a:rPr lang="en-PH" dirty="0"/>
              <a:t> </a:t>
            </a:r>
            <a:r>
              <a:rPr lang="en-PH" dirty="0" smtClean="0"/>
              <a:t>   </a:t>
            </a:r>
          </a:p>
          <a:p>
            <a:pPr marL="0" indent="0">
              <a:buNone/>
            </a:pPr>
            <a:r>
              <a:rPr lang="en-PH" dirty="0" smtClean="0"/>
              <a:t> </a:t>
            </a:r>
          </a:p>
          <a:p>
            <a:pPr marL="0" indent="0">
              <a:buNone/>
            </a:pPr>
            <a:r>
              <a:rPr lang="en-PH" dirty="0" smtClean="0"/>
              <a:t>    </a:t>
            </a:r>
          </a:p>
          <a:p>
            <a:pPr marL="0" indent="0">
              <a:buNone/>
            </a:pPr>
            <a:endParaRPr lang="en-PH" dirty="0"/>
          </a:p>
          <a:p>
            <a:endParaRPr lang="en-PH" dirty="0" smtClean="0"/>
          </a:p>
          <a:p>
            <a:endParaRPr lang="en-PH" dirty="0" smtClean="0"/>
          </a:p>
          <a:p>
            <a:endParaRPr lang="en-PH" dirty="0"/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9254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877" y="228600"/>
            <a:ext cx="6965245" cy="1066800"/>
          </a:xfrm>
        </p:spPr>
        <p:txBody>
          <a:bodyPr/>
          <a:lstStyle/>
          <a:p>
            <a:r>
              <a:rPr lang="en-PH" b="1" dirty="0" smtClean="0"/>
              <a:t>Opportunities</a:t>
            </a:r>
            <a:endParaRPr lang="en-P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371600"/>
            <a:ext cx="6196405" cy="4351469"/>
          </a:xfrm>
        </p:spPr>
        <p:txBody>
          <a:bodyPr/>
          <a:lstStyle/>
          <a:p>
            <a:r>
              <a:rPr lang="en-PH" dirty="0"/>
              <a:t>E</a:t>
            </a:r>
            <a:r>
              <a:rPr lang="en-PH" dirty="0" smtClean="0"/>
              <a:t>merging methodologies and technologies in Psychometrics</a:t>
            </a:r>
          </a:p>
          <a:p>
            <a:r>
              <a:rPr lang="en-PH" dirty="0" smtClean="0"/>
              <a:t>Many topologies on 21</a:t>
            </a:r>
            <a:r>
              <a:rPr lang="en-PH" baseline="30000" dirty="0" smtClean="0"/>
              <a:t>st</a:t>
            </a:r>
            <a:r>
              <a:rPr lang="en-PH" dirty="0" smtClean="0"/>
              <a:t> century teaching and learning; New global trends; Digital Age </a:t>
            </a:r>
          </a:p>
          <a:p>
            <a:r>
              <a:rPr lang="en-PH" dirty="0" smtClean="0"/>
              <a:t>UNESCO’s Learning Metrics Task Force</a:t>
            </a:r>
          </a:p>
          <a:p>
            <a:r>
              <a:rPr lang="en-PH" dirty="0" smtClean="0"/>
              <a:t>Revolutionizing the use of IRT techniques</a:t>
            </a:r>
          </a:p>
          <a:p>
            <a:r>
              <a:rPr lang="en-PH" dirty="0" smtClean="0"/>
              <a:t>New K to 12 basic education curriculum</a:t>
            </a:r>
          </a:p>
          <a:p>
            <a:r>
              <a:rPr lang="en-PH" dirty="0" smtClean="0"/>
              <a:t>Forging standards-based assessment</a:t>
            </a:r>
          </a:p>
          <a:p>
            <a:r>
              <a:rPr lang="en-PH" dirty="0" smtClean="0"/>
              <a:t>Advocacy for college and career readiness</a:t>
            </a:r>
          </a:p>
          <a:p>
            <a:r>
              <a:rPr lang="en-PH" dirty="0" smtClean="0"/>
              <a:t>PEMEA as an affiliate member in ITC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411107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914401"/>
            <a:ext cx="6965245" cy="685799"/>
          </a:xfrm>
        </p:spPr>
        <p:txBody>
          <a:bodyPr>
            <a:normAutofit/>
          </a:bodyPr>
          <a:lstStyle/>
          <a:p>
            <a:r>
              <a:rPr lang="en-PH" sz="3600" b="1" dirty="0" smtClean="0"/>
              <a:t>Action Plan</a:t>
            </a:r>
            <a:endParaRPr lang="en-PH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447800"/>
            <a:ext cx="6196405" cy="4275269"/>
          </a:xfrm>
        </p:spPr>
        <p:txBody>
          <a:bodyPr>
            <a:normAutofit fontScale="92500"/>
          </a:bodyPr>
          <a:lstStyle/>
          <a:p>
            <a:r>
              <a:rPr lang="en-PH" dirty="0" smtClean="0"/>
              <a:t>Creation of the </a:t>
            </a:r>
            <a:r>
              <a:rPr lang="en-PH" b="1" dirty="0" smtClean="0"/>
              <a:t>Experts Team</a:t>
            </a:r>
            <a:r>
              <a:rPr lang="en-PH" dirty="0" smtClean="0"/>
              <a:t> to craft the </a:t>
            </a:r>
            <a:r>
              <a:rPr lang="en-PH" b="1" dirty="0" smtClean="0"/>
              <a:t>assessment framework</a:t>
            </a:r>
            <a:r>
              <a:rPr lang="en-PH" dirty="0" smtClean="0"/>
              <a:t>, and </a:t>
            </a:r>
            <a:r>
              <a:rPr lang="en-PH" b="1" dirty="0" smtClean="0"/>
              <a:t>standards</a:t>
            </a:r>
            <a:r>
              <a:rPr lang="en-PH" dirty="0" smtClean="0"/>
              <a:t> in educational and psychological testing    </a:t>
            </a:r>
            <a:r>
              <a:rPr lang="en-PH" sz="1600" dirty="0" smtClean="0"/>
              <a:t>Oct 2015</a:t>
            </a:r>
            <a:endParaRPr lang="en-PH" dirty="0" smtClean="0"/>
          </a:p>
          <a:p>
            <a:r>
              <a:rPr lang="en-PH" b="1" dirty="0" smtClean="0"/>
              <a:t>Needs Assessment Survey</a:t>
            </a:r>
            <a:r>
              <a:rPr lang="en-PH" dirty="0" smtClean="0"/>
              <a:t> (schools and industry)</a:t>
            </a:r>
            <a:r>
              <a:rPr lang="en-PH" sz="1600" dirty="0" smtClean="0"/>
              <a:t>                                   November 2015 to February 2016</a:t>
            </a:r>
            <a:endParaRPr lang="en-PH" dirty="0" smtClean="0"/>
          </a:p>
          <a:p>
            <a:r>
              <a:rPr lang="en-PH" b="1" dirty="0" smtClean="0"/>
              <a:t>Inventory of Best Practices</a:t>
            </a:r>
            <a:r>
              <a:rPr lang="en-PH" dirty="0" smtClean="0"/>
              <a:t>               </a:t>
            </a:r>
            <a:r>
              <a:rPr lang="en-PH" sz="1600" dirty="0" smtClean="0"/>
              <a:t>Jan to Feb 2016</a:t>
            </a:r>
            <a:endParaRPr lang="en-PH" b="1" dirty="0" smtClean="0"/>
          </a:p>
          <a:p>
            <a:r>
              <a:rPr lang="en-PH" b="1" dirty="0" smtClean="0"/>
              <a:t>Benchmarking/Networking</a:t>
            </a:r>
            <a:r>
              <a:rPr lang="en-PH" dirty="0" smtClean="0"/>
              <a:t> (APA, AERA, NCME, ITC)                                                     </a:t>
            </a:r>
            <a:r>
              <a:rPr lang="en-PH" sz="1600" dirty="0" smtClean="0"/>
              <a:t>Jan to Feb  2016</a:t>
            </a:r>
            <a:endParaRPr lang="en-PH" dirty="0" smtClean="0"/>
          </a:p>
          <a:p>
            <a:r>
              <a:rPr lang="en-PH" dirty="0" smtClean="0"/>
              <a:t>Strategic Planning Workshop:</a:t>
            </a:r>
            <a:r>
              <a:rPr lang="en-PH" b="1" dirty="0" smtClean="0"/>
              <a:t> Strategic Directions for the next Five Years</a:t>
            </a:r>
            <a:r>
              <a:rPr lang="en-PH" dirty="0" smtClean="0"/>
              <a:t>            </a:t>
            </a:r>
            <a:r>
              <a:rPr lang="en-PH" sz="1600" dirty="0" smtClean="0"/>
              <a:t>April 2016</a:t>
            </a:r>
            <a:endParaRPr lang="en-PH" dirty="0" smtClean="0"/>
          </a:p>
          <a:p>
            <a:r>
              <a:rPr lang="en-PH" dirty="0" smtClean="0"/>
              <a:t>Preparation for the </a:t>
            </a:r>
            <a:r>
              <a:rPr lang="en-PH" b="1" dirty="0" smtClean="0"/>
              <a:t>ICEME 2016</a:t>
            </a:r>
            <a:r>
              <a:rPr lang="en-PH" dirty="0" smtClean="0"/>
              <a:t>  </a:t>
            </a:r>
            <a:r>
              <a:rPr lang="en-PH" sz="1600" dirty="0" smtClean="0"/>
              <a:t>May to August 2016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504894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817582"/>
            <a:ext cx="6324600" cy="1202485"/>
          </a:xfrm>
        </p:spPr>
        <p:txBody>
          <a:bodyPr>
            <a:normAutofit/>
          </a:bodyPr>
          <a:lstStyle/>
          <a:p>
            <a:r>
              <a:rPr lang="en-PH" sz="3600" b="1" dirty="0" smtClean="0"/>
              <a:t>Call for Division Members/Experts</a:t>
            </a:r>
            <a:endParaRPr lang="en-PH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H" sz="3200" dirty="0" smtClean="0"/>
              <a:t>Expanding membership to the specialty division</a:t>
            </a:r>
          </a:p>
          <a:p>
            <a:r>
              <a:rPr lang="en-PH" sz="3200" dirty="0" smtClean="0"/>
              <a:t>Accepting nominations for the Experts Team</a:t>
            </a:r>
          </a:p>
          <a:p>
            <a:r>
              <a:rPr lang="en-PH" sz="3200" dirty="0" smtClean="0"/>
              <a:t>Email:</a:t>
            </a:r>
          </a:p>
          <a:p>
            <a:pPr marL="0" indent="0">
              <a:buNone/>
            </a:pPr>
            <a:r>
              <a:rPr lang="en-PH" sz="3200" dirty="0"/>
              <a:t> </a:t>
            </a:r>
            <a:r>
              <a:rPr lang="en-PH" sz="3200" dirty="0" smtClean="0"/>
              <a:t>         </a:t>
            </a:r>
            <a:r>
              <a:rPr lang="en-PH" sz="3200" dirty="0" smtClean="0">
                <a:hlinkClick r:id="rId2"/>
              </a:rPr>
              <a:t>marife.mamauag@gmail.com</a:t>
            </a:r>
            <a:endParaRPr lang="en-PH" sz="3200" dirty="0" smtClean="0"/>
          </a:p>
          <a:p>
            <a:pPr marL="0" indent="0">
              <a:buNone/>
            </a:pPr>
            <a:endParaRPr lang="en-PH" sz="3200" dirty="0" smtClean="0"/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867793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134</TotalTime>
  <Words>344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Pushpin</vt:lpstr>
      <vt:lpstr>Challenges and Opportunities in Testing and Assessment in the Philippines</vt:lpstr>
      <vt:lpstr>Brief Bio-Profile </vt:lpstr>
      <vt:lpstr>Challenges</vt:lpstr>
      <vt:lpstr>Opportunities</vt:lpstr>
      <vt:lpstr>Action Plan</vt:lpstr>
      <vt:lpstr>Call for Division Members/Experts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and Opportunities in Testing and Assessment in the Philippines</dc:title>
  <dc:creator>Mamauag</dc:creator>
  <cp:lastModifiedBy>Mamauag</cp:lastModifiedBy>
  <cp:revision>22</cp:revision>
  <dcterms:created xsi:type="dcterms:W3CDTF">2015-09-23T13:10:35Z</dcterms:created>
  <dcterms:modified xsi:type="dcterms:W3CDTF">2015-09-23T15:24:50Z</dcterms:modified>
</cp:coreProperties>
</file>