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60" r:id="rId4"/>
    <p:sldId id="261" r:id="rId5"/>
    <p:sldId id="263" r:id="rId6"/>
    <p:sldId id="264" r:id="rId7"/>
    <p:sldId id="265" r:id="rId8"/>
    <p:sldId id="266" r:id="rId9"/>
    <p:sldId id="267" r:id="rId10"/>
    <p:sldId id="268" r:id="rId11"/>
    <p:sldId id="258" r:id="rId12"/>
    <p:sldId id="259" r:id="rId13"/>
    <p:sldId id="277" r:id="rId14"/>
    <p:sldId id="278" r:id="rId15"/>
    <p:sldId id="262" r:id="rId16"/>
    <p:sldId id="269" r:id="rId17"/>
    <p:sldId id="270" r:id="rId18"/>
    <p:sldId id="271" r:id="rId19"/>
    <p:sldId id="272" r:id="rId20"/>
    <p:sldId id="273" r:id="rId21"/>
    <p:sldId id="274" r:id="rId22"/>
    <p:sldId id="275" r:id="rId23"/>
    <p:sldId id="276"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3" d="100"/>
          <a:sy n="53" d="100"/>
        </p:scale>
        <p:origin x="-994"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DF7C50-B5D2-4B1C-BAAE-9F46A7098054}" type="doc">
      <dgm:prSet loTypeId="urn:microsoft.com/office/officeart/2005/8/layout/process1" loCatId="process" qsTypeId="urn:microsoft.com/office/officeart/2005/8/quickstyle/simple1" qsCatId="simple" csTypeId="urn:microsoft.com/office/officeart/2005/8/colors/accent0_1" csCatId="mainScheme" phldr="1"/>
      <dgm:spPr/>
    </dgm:pt>
    <dgm:pt modelId="{FAF0CC1A-DDA1-4C15-944D-7A8758FDCAB2}">
      <dgm:prSet phldrT="[Text]"/>
      <dgm:spPr/>
      <dgm:t>
        <a:bodyPr/>
        <a:lstStyle/>
        <a:p>
          <a:r>
            <a:rPr lang="en-PH" dirty="0" smtClean="0"/>
            <a:t>Before instruction</a:t>
          </a:r>
          <a:endParaRPr lang="en-PH" dirty="0"/>
        </a:p>
      </dgm:t>
    </dgm:pt>
    <dgm:pt modelId="{9FDD66F4-BC19-4A42-9859-9A0F67E336FA}" type="parTrans" cxnId="{45C5E852-7862-4C61-A4A5-F2ED558C3CE7}">
      <dgm:prSet/>
      <dgm:spPr/>
      <dgm:t>
        <a:bodyPr/>
        <a:lstStyle/>
        <a:p>
          <a:endParaRPr lang="en-PH"/>
        </a:p>
      </dgm:t>
    </dgm:pt>
    <dgm:pt modelId="{B19FB6C6-4865-4204-AA30-D5736F5BD659}" type="sibTrans" cxnId="{45C5E852-7862-4C61-A4A5-F2ED558C3CE7}">
      <dgm:prSet/>
      <dgm:spPr/>
      <dgm:t>
        <a:bodyPr/>
        <a:lstStyle/>
        <a:p>
          <a:endParaRPr lang="en-PH"/>
        </a:p>
      </dgm:t>
    </dgm:pt>
    <dgm:pt modelId="{CD5D9964-9158-4BDF-9827-6C3C9D0A2509}">
      <dgm:prSet phldrT="[Text]"/>
      <dgm:spPr/>
      <dgm:t>
        <a:bodyPr/>
        <a:lstStyle/>
        <a:p>
          <a:r>
            <a:rPr lang="en-PH" dirty="0" smtClean="0"/>
            <a:t>During instruction</a:t>
          </a:r>
          <a:endParaRPr lang="en-PH" dirty="0"/>
        </a:p>
      </dgm:t>
    </dgm:pt>
    <dgm:pt modelId="{4676E3DA-B5C1-4988-9CE4-F1E7C3269800}" type="parTrans" cxnId="{D438D0BE-C0C1-4652-B71B-8CEE1FBD9E77}">
      <dgm:prSet/>
      <dgm:spPr/>
      <dgm:t>
        <a:bodyPr/>
        <a:lstStyle/>
        <a:p>
          <a:endParaRPr lang="en-PH"/>
        </a:p>
      </dgm:t>
    </dgm:pt>
    <dgm:pt modelId="{996FBF05-7C0B-4D2D-860E-2B679E1A7A46}" type="sibTrans" cxnId="{D438D0BE-C0C1-4652-B71B-8CEE1FBD9E77}">
      <dgm:prSet/>
      <dgm:spPr/>
      <dgm:t>
        <a:bodyPr/>
        <a:lstStyle/>
        <a:p>
          <a:endParaRPr lang="en-PH"/>
        </a:p>
      </dgm:t>
    </dgm:pt>
    <dgm:pt modelId="{711807F2-3B75-41D8-A312-BA2B4F53F3C8}">
      <dgm:prSet phldrT="[Text]"/>
      <dgm:spPr/>
      <dgm:t>
        <a:bodyPr/>
        <a:lstStyle/>
        <a:p>
          <a:r>
            <a:rPr lang="en-PH" dirty="0" smtClean="0"/>
            <a:t>After instruction</a:t>
          </a:r>
          <a:endParaRPr lang="en-PH" dirty="0"/>
        </a:p>
      </dgm:t>
    </dgm:pt>
    <dgm:pt modelId="{FE3E272C-58A0-415E-B033-E79A37A7B11F}" type="parTrans" cxnId="{0A4D401A-A89B-4F04-80D4-535BA722931E}">
      <dgm:prSet/>
      <dgm:spPr/>
      <dgm:t>
        <a:bodyPr/>
        <a:lstStyle/>
        <a:p>
          <a:endParaRPr lang="en-PH"/>
        </a:p>
      </dgm:t>
    </dgm:pt>
    <dgm:pt modelId="{735CB1B0-26C5-48AE-A24E-30D80D4FD595}" type="sibTrans" cxnId="{0A4D401A-A89B-4F04-80D4-535BA722931E}">
      <dgm:prSet/>
      <dgm:spPr/>
      <dgm:t>
        <a:bodyPr/>
        <a:lstStyle/>
        <a:p>
          <a:endParaRPr lang="en-PH"/>
        </a:p>
      </dgm:t>
    </dgm:pt>
    <dgm:pt modelId="{63C2313B-D613-45F9-9547-4BE40A01D325}" type="pres">
      <dgm:prSet presAssocID="{50DF7C50-B5D2-4B1C-BAAE-9F46A7098054}" presName="Name0" presStyleCnt="0">
        <dgm:presLayoutVars>
          <dgm:dir/>
          <dgm:resizeHandles val="exact"/>
        </dgm:presLayoutVars>
      </dgm:prSet>
      <dgm:spPr/>
    </dgm:pt>
    <dgm:pt modelId="{B0009EF9-FE99-4C45-BC68-CBA8299582B8}" type="pres">
      <dgm:prSet presAssocID="{FAF0CC1A-DDA1-4C15-944D-7A8758FDCAB2}" presName="node" presStyleLbl="node1" presStyleIdx="0" presStyleCnt="3">
        <dgm:presLayoutVars>
          <dgm:bulletEnabled val="1"/>
        </dgm:presLayoutVars>
      </dgm:prSet>
      <dgm:spPr/>
      <dgm:t>
        <a:bodyPr/>
        <a:lstStyle/>
        <a:p>
          <a:endParaRPr lang="en-PH"/>
        </a:p>
      </dgm:t>
    </dgm:pt>
    <dgm:pt modelId="{CE2BE425-E370-48EF-B46A-E9357E72ACB2}" type="pres">
      <dgm:prSet presAssocID="{B19FB6C6-4865-4204-AA30-D5736F5BD659}" presName="sibTrans" presStyleLbl="sibTrans2D1" presStyleIdx="0" presStyleCnt="2"/>
      <dgm:spPr/>
    </dgm:pt>
    <dgm:pt modelId="{9D9B8808-7D9B-45DE-AE69-BBF596863F2F}" type="pres">
      <dgm:prSet presAssocID="{B19FB6C6-4865-4204-AA30-D5736F5BD659}" presName="connectorText" presStyleLbl="sibTrans2D1" presStyleIdx="0" presStyleCnt="2"/>
      <dgm:spPr/>
    </dgm:pt>
    <dgm:pt modelId="{EA5F3209-42BB-49DC-9B0C-2EB42E2DAC19}" type="pres">
      <dgm:prSet presAssocID="{CD5D9964-9158-4BDF-9827-6C3C9D0A2509}" presName="node" presStyleLbl="node1" presStyleIdx="1" presStyleCnt="3">
        <dgm:presLayoutVars>
          <dgm:bulletEnabled val="1"/>
        </dgm:presLayoutVars>
      </dgm:prSet>
      <dgm:spPr/>
    </dgm:pt>
    <dgm:pt modelId="{5F82DB3F-1F51-4D0D-9C28-0123D3DDC586}" type="pres">
      <dgm:prSet presAssocID="{996FBF05-7C0B-4D2D-860E-2B679E1A7A46}" presName="sibTrans" presStyleLbl="sibTrans2D1" presStyleIdx="1" presStyleCnt="2"/>
      <dgm:spPr/>
    </dgm:pt>
    <dgm:pt modelId="{BFA791DF-6FC2-4BD0-894A-2D490951D960}" type="pres">
      <dgm:prSet presAssocID="{996FBF05-7C0B-4D2D-860E-2B679E1A7A46}" presName="connectorText" presStyleLbl="sibTrans2D1" presStyleIdx="1" presStyleCnt="2"/>
      <dgm:spPr/>
    </dgm:pt>
    <dgm:pt modelId="{2C7D8B30-B3C8-4F5B-9924-AFF142C20DD5}" type="pres">
      <dgm:prSet presAssocID="{711807F2-3B75-41D8-A312-BA2B4F53F3C8}" presName="node" presStyleLbl="node1" presStyleIdx="2" presStyleCnt="3">
        <dgm:presLayoutVars>
          <dgm:bulletEnabled val="1"/>
        </dgm:presLayoutVars>
      </dgm:prSet>
      <dgm:spPr/>
      <dgm:t>
        <a:bodyPr/>
        <a:lstStyle/>
        <a:p>
          <a:endParaRPr lang="en-PH"/>
        </a:p>
      </dgm:t>
    </dgm:pt>
  </dgm:ptLst>
  <dgm:cxnLst>
    <dgm:cxn modelId="{8519F7CD-2BE0-461B-8D1F-0583672CF6C4}" type="presOf" srcId="{FAF0CC1A-DDA1-4C15-944D-7A8758FDCAB2}" destId="{B0009EF9-FE99-4C45-BC68-CBA8299582B8}" srcOrd="0" destOrd="0" presId="urn:microsoft.com/office/officeart/2005/8/layout/process1"/>
    <dgm:cxn modelId="{0BD129B9-D80A-4219-9BCC-FD485B82C049}" type="presOf" srcId="{CD5D9964-9158-4BDF-9827-6C3C9D0A2509}" destId="{EA5F3209-42BB-49DC-9B0C-2EB42E2DAC19}" srcOrd="0" destOrd="0" presId="urn:microsoft.com/office/officeart/2005/8/layout/process1"/>
    <dgm:cxn modelId="{842FA82B-8D69-44C4-80A6-15931FA73A75}" type="presOf" srcId="{B19FB6C6-4865-4204-AA30-D5736F5BD659}" destId="{CE2BE425-E370-48EF-B46A-E9357E72ACB2}" srcOrd="0" destOrd="0" presId="urn:microsoft.com/office/officeart/2005/8/layout/process1"/>
    <dgm:cxn modelId="{D438D0BE-C0C1-4652-B71B-8CEE1FBD9E77}" srcId="{50DF7C50-B5D2-4B1C-BAAE-9F46A7098054}" destId="{CD5D9964-9158-4BDF-9827-6C3C9D0A2509}" srcOrd="1" destOrd="0" parTransId="{4676E3DA-B5C1-4988-9CE4-F1E7C3269800}" sibTransId="{996FBF05-7C0B-4D2D-860E-2B679E1A7A46}"/>
    <dgm:cxn modelId="{9A4BF716-EFA9-4F95-8F8F-5355B2E271F4}" type="presOf" srcId="{996FBF05-7C0B-4D2D-860E-2B679E1A7A46}" destId="{5F82DB3F-1F51-4D0D-9C28-0123D3DDC586}" srcOrd="0" destOrd="0" presId="urn:microsoft.com/office/officeart/2005/8/layout/process1"/>
    <dgm:cxn modelId="{0A4D401A-A89B-4F04-80D4-535BA722931E}" srcId="{50DF7C50-B5D2-4B1C-BAAE-9F46A7098054}" destId="{711807F2-3B75-41D8-A312-BA2B4F53F3C8}" srcOrd="2" destOrd="0" parTransId="{FE3E272C-58A0-415E-B033-E79A37A7B11F}" sibTransId="{735CB1B0-26C5-48AE-A24E-30D80D4FD595}"/>
    <dgm:cxn modelId="{74201166-57D9-4257-B3A2-4900F514708B}" type="presOf" srcId="{996FBF05-7C0B-4D2D-860E-2B679E1A7A46}" destId="{BFA791DF-6FC2-4BD0-894A-2D490951D960}" srcOrd="1" destOrd="0" presId="urn:microsoft.com/office/officeart/2005/8/layout/process1"/>
    <dgm:cxn modelId="{F45AA352-43C1-420D-ABC7-475F3FC8F541}" type="presOf" srcId="{50DF7C50-B5D2-4B1C-BAAE-9F46A7098054}" destId="{63C2313B-D613-45F9-9547-4BE40A01D325}" srcOrd="0" destOrd="0" presId="urn:microsoft.com/office/officeart/2005/8/layout/process1"/>
    <dgm:cxn modelId="{16F55AA8-4749-45DF-BD69-DBB6DA3C5B2C}" type="presOf" srcId="{711807F2-3B75-41D8-A312-BA2B4F53F3C8}" destId="{2C7D8B30-B3C8-4F5B-9924-AFF142C20DD5}" srcOrd="0" destOrd="0" presId="urn:microsoft.com/office/officeart/2005/8/layout/process1"/>
    <dgm:cxn modelId="{CF22CE83-15C4-4099-9858-5A3EB92FF172}" type="presOf" srcId="{B19FB6C6-4865-4204-AA30-D5736F5BD659}" destId="{9D9B8808-7D9B-45DE-AE69-BBF596863F2F}" srcOrd="1" destOrd="0" presId="urn:microsoft.com/office/officeart/2005/8/layout/process1"/>
    <dgm:cxn modelId="{45C5E852-7862-4C61-A4A5-F2ED558C3CE7}" srcId="{50DF7C50-B5D2-4B1C-BAAE-9F46A7098054}" destId="{FAF0CC1A-DDA1-4C15-944D-7A8758FDCAB2}" srcOrd="0" destOrd="0" parTransId="{9FDD66F4-BC19-4A42-9859-9A0F67E336FA}" sibTransId="{B19FB6C6-4865-4204-AA30-D5736F5BD659}"/>
    <dgm:cxn modelId="{500B9978-ABE9-4216-AF42-6DD2AD7D5B41}" type="presParOf" srcId="{63C2313B-D613-45F9-9547-4BE40A01D325}" destId="{B0009EF9-FE99-4C45-BC68-CBA8299582B8}" srcOrd="0" destOrd="0" presId="urn:microsoft.com/office/officeart/2005/8/layout/process1"/>
    <dgm:cxn modelId="{3186AD57-61B2-4556-B7A2-9C4B597375CF}" type="presParOf" srcId="{63C2313B-D613-45F9-9547-4BE40A01D325}" destId="{CE2BE425-E370-48EF-B46A-E9357E72ACB2}" srcOrd="1" destOrd="0" presId="urn:microsoft.com/office/officeart/2005/8/layout/process1"/>
    <dgm:cxn modelId="{4F168ABC-1746-4AC8-952C-84B41B36F028}" type="presParOf" srcId="{CE2BE425-E370-48EF-B46A-E9357E72ACB2}" destId="{9D9B8808-7D9B-45DE-AE69-BBF596863F2F}" srcOrd="0" destOrd="0" presId="urn:microsoft.com/office/officeart/2005/8/layout/process1"/>
    <dgm:cxn modelId="{A5D9C475-362F-46FF-B085-28C4D9FFC81D}" type="presParOf" srcId="{63C2313B-D613-45F9-9547-4BE40A01D325}" destId="{EA5F3209-42BB-49DC-9B0C-2EB42E2DAC19}" srcOrd="2" destOrd="0" presId="urn:microsoft.com/office/officeart/2005/8/layout/process1"/>
    <dgm:cxn modelId="{DEB8480E-9A1A-4800-A02A-E12482039DA4}" type="presParOf" srcId="{63C2313B-D613-45F9-9547-4BE40A01D325}" destId="{5F82DB3F-1F51-4D0D-9C28-0123D3DDC586}" srcOrd="3" destOrd="0" presId="urn:microsoft.com/office/officeart/2005/8/layout/process1"/>
    <dgm:cxn modelId="{284B0EA9-96B0-4007-B9D5-DF9FADC6DE70}" type="presParOf" srcId="{5F82DB3F-1F51-4D0D-9C28-0123D3DDC586}" destId="{BFA791DF-6FC2-4BD0-894A-2D490951D960}" srcOrd="0" destOrd="0" presId="urn:microsoft.com/office/officeart/2005/8/layout/process1"/>
    <dgm:cxn modelId="{233457C4-9EA3-480B-AF1B-30D060FDB2F0}" type="presParOf" srcId="{63C2313B-D613-45F9-9547-4BE40A01D325}" destId="{2C7D8B30-B3C8-4F5B-9924-AFF142C20DD5}" srcOrd="4" destOrd="0" presId="urn:microsoft.com/office/officeart/2005/8/layout/process1"/>
  </dgm:cxnLst>
  <dgm:bg/>
  <dgm:whole/>
</dgm:dataModel>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0C7411D6-6D8B-4172-88D3-99E3AC0FA158}" type="datetimeFigureOut">
              <a:rPr lang="en-US" smtClean="0"/>
              <a:t>11/9/2018</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E9D41AD-AF55-453C-A5A4-3C9ACC7869FD}" type="slidenum">
              <a:rPr lang="en-PH" smtClean="0"/>
              <a:t>‹#›</a:t>
            </a:fld>
            <a:endParaRPr lang="en-PH"/>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7411D6-6D8B-4172-88D3-99E3AC0FA158}" type="datetimeFigureOut">
              <a:rPr lang="en-US" smtClean="0"/>
              <a:t>11/9/2018</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E9D41AD-AF55-453C-A5A4-3C9ACC7869FD}" type="slidenum">
              <a:rPr lang="en-PH" smtClean="0"/>
              <a:t>‹#›</a:t>
            </a:fld>
            <a:endParaRPr lang="en-P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7411D6-6D8B-4172-88D3-99E3AC0FA158}" type="datetimeFigureOut">
              <a:rPr lang="en-US" smtClean="0"/>
              <a:t>11/9/2018</a:t>
            </a:fld>
            <a:endParaRPr lang="en-PH"/>
          </a:p>
        </p:txBody>
      </p:sp>
      <p:sp>
        <p:nvSpPr>
          <p:cNvPr id="5" name="Footer Placeholder 4"/>
          <p:cNvSpPr>
            <a:spLocks noGrp="1"/>
          </p:cNvSpPr>
          <p:nvPr>
            <p:ph type="ftr" sz="quarter" idx="11"/>
          </p:nvPr>
        </p:nvSpPr>
        <p:spPr>
          <a:xfrm>
            <a:off x="2640597" y="6377459"/>
            <a:ext cx="3836404" cy="365125"/>
          </a:xfrm>
        </p:spPr>
        <p:txBody>
          <a:bodyPr/>
          <a:lstStyle/>
          <a:p>
            <a:endParaRPr lang="en-PH"/>
          </a:p>
        </p:txBody>
      </p:sp>
      <p:sp>
        <p:nvSpPr>
          <p:cNvPr id="6" name="Slide Number Placeholder 5"/>
          <p:cNvSpPr>
            <a:spLocks noGrp="1"/>
          </p:cNvSpPr>
          <p:nvPr>
            <p:ph type="sldNum" sz="quarter" idx="12"/>
          </p:nvPr>
        </p:nvSpPr>
        <p:spPr/>
        <p:txBody>
          <a:bodyPr/>
          <a:lstStyle/>
          <a:p>
            <a:fld id="{1E9D41AD-AF55-453C-A5A4-3C9ACC7869FD}" type="slidenum">
              <a:rPr lang="en-PH" smtClean="0"/>
              <a:t>‹#›</a:t>
            </a:fld>
            <a:endParaRPr lang="en-P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7411D6-6D8B-4172-88D3-99E3AC0FA158}" type="datetimeFigureOut">
              <a:rPr lang="en-US" smtClean="0"/>
              <a:t>11/9/2018</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E9D41AD-AF55-453C-A5A4-3C9ACC7869FD}" type="slidenum">
              <a:rPr lang="en-PH" smtClean="0"/>
              <a:t>‹#›</a:t>
            </a:fld>
            <a:endParaRPr lang="en-P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C7411D6-6D8B-4172-88D3-99E3AC0FA158}" type="datetimeFigureOut">
              <a:rPr lang="en-US" smtClean="0"/>
              <a:t>11/9/2018</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1E9D41AD-AF55-453C-A5A4-3C9ACC7869FD}" type="slidenum">
              <a:rPr lang="en-PH" smtClean="0"/>
              <a:t>‹#›</a:t>
            </a:fld>
            <a:endParaRPr lang="en-PH"/>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C7411D6-6D8B-4172-88D3-99E3AC0FA158}" type="datetimeFigureOut">
              <a:rPr lang="en-US" smtClean="0"/>
              <a:t>11/9/2018</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1E9D41AD-AF55-453C-A5A4-3C9ACC7869FD}" type="slidenum">
              <a:rPr lang="en-PH" smtClean="0"/>
              <a:t>‹#›</a:t>
            </a:fld>
            <a:endParaRPr lang="en-P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C7411D6-6D8B-4172-88D3-99E3AC0FA158}" type="datetimeFigureOut">
              <a:rPr lang="en-US" smtClean="0"/>
              <a:t>11/9/2018</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1E9D41AD-AF55-453C-A5A4-3C9ACC7869FD}" type="slidenum">
              <a:rPr lang="en-PH" smtClean="0"/>
              <a:t>‹#›</a:t>
            </a:fld>
            <a:endParaRPr lang="en-P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C7411D6-6D8B-4172-88D3-99E3AC0FA158}" type="datetimeFigureOut">
              <a:rPr lang="en-US" smtClean="0"/>
              <a:t>11/9/2018</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1E9D41AD-AF55-453C-A5A4-3C9ACC7869FD}" type="slidenum">
              <a:rPr lang="en-PH" smtClean="0"/>
              <a:t>‹#›</a:t>
            </a:fld>
            <a:endParaRPr lang="en-P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7411D6-6D8B-4172-88D3-99E3AC0FA158}" type="datetimeFigureOut">
              <a:rPr lang="en-US" smtClean="0"/>
              <a:t>11/9/2018</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1E9D41AD-AF55-453C-A5A4-3C9ACC7869FD}" type="slidenum">
              <a:rPr lang="en-PH" smtClean="0"/>
              <a:t>‹#›</a:t>
            </a:fld>
            <a:endParaRPr lang="en-P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C7411D6-6D8B-4172-88D3-99E3AC0FA158}" type="datetimeFigureOut">
              <a:rPr lang="en-US" smtClean="0"/>
              <a:t>11/9/2018</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1E9D41AD-AF55-453C-A5A4-3C9ACC7869FD}" type="slidenum">
              <a:rPr lang="en-PH" smtClean="0"/>
              <a:t>‹#›</a:t>
            </a:fld>
            <a:endParaRPr lang="en-PH"/>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0C7411D6-6D8B-4172-88D3-99E3AC0FA158}" type="datetimeFigureOut">
              <a:rPr lang="en-US" smtClean="0"/>
              <a:t>11/9/2018</a:t>
            </a:fld>
            <a:endParaRPr lang="en-PH"/>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PH"/>
          </a:p>
        </p:txBody>
      </p:sp>
      <p:sp>
        <p:nvSpPr>
          <p:cNvPr id="7" name="Slide Number Placeholder 6"/>
          <p:cNvSpPr>
            <a:spLocks noGrp="1"/>
          </p:cNvSpPr>
          <p:nvPr>
            <p:ph type="sldNum" sz="quarter" idx="12"/>
          </p:nvPr>
        </p:nvSpPr>
        <p:spPr>
          <a:xfrm>
            <a:off x="8339328" y="1170432"/>
            <a:ext cx="733864" cy="201168"/>
          </a:xfrm>
        </p:spPr>
        <p:txBody>
          <a:bodyPr/>
          <a:lstStyle/>
          <a:p>
            <a:fld id="{1E9D41AD-AF55-453C-A5A4-3C9ACC7869FD}" type="slidenum">
              <a:rPr lang="en-PH" smtClean="0"/>
              <a:t>‹#›</a:t>
            </a:fld>
            <a:endParaRPr lang="en-PH"/>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0C7411D6-6D8B-4172-88D3-99E3AC0FA158}" type="datetimeFigureOut">
              <a:rPr lang="en-US" smtClean="0"/>
              <a:t>11/9/2018</a:t>
            </a:fld>
            <a:endParaRPr lang="en-PH"/>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PH"/>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E9D41AD-AF55-453C-A5A4-3C9ACC7869FD}" type="slidenum">
              <a:rPr lang="en-PH" smtClean="0"/>
              <a:t>‹#›</a:t>
            </a:fld>
            <a:endParaRPr lang="en-PH"/>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PH" dirty="0" smtClean="0"/>
              <a:t>Integrating Assessment with Instruction</a:t>
            </a:r>
            <a:endParaRPr lang="en-PH" dirty="0"/>
          </a:p>
        </p:txBody>
      </p:sp>
      <p:sp>
        <p:nvSpPr>
          <p:cNvPr id="3" name="Subtitle 2"/>
          <p:cNvSpPr>
            <a:spLocks noGrp="1"/>
          </p:cNvSpPr>
          <p:nvPr>
            <p:ph type="subTitle" idx="1"/>
          </p:nvPr>
        </p:nvSpPr>
        <p:spPr>
          <a:xfrm>
            <a:off x="685800" y="5072656"/>
            <a:ext cx="8077200" cy="1499616"/>
          </a:xfrm>
        </p:spPr>
        <p:txBody>
          <a:bodyPr>
            <a:normAutofit/>
          </a:bodyPr>
          <a:lstStyle/>
          <a:p>
            <a:r>
              <a:rPr lang="en-PH" sz="2800" dirty="0" smtClean="0"/>
              <a:t>Dr. Carlo </a:t>
            </a:r>
            <a:r>
              <a:rPr lang="en-PH" sz="2800" dirty="0" err="1" smtClean="0"/>
              <a:t>Magno</a:t>
            </a:r>
            <a:endParaRPr lang="en-PH" sz="2800" dirty="0" smtClean="0"/>
          </a:p>
          <a:p>
            <a:r>
              <a:rPr lang="en-PH" sz="2400" i="1" dirty="0" smtClean="0"/>
              <a:t>Philippine Educational Measurement and Evaluation Association</a:t>
            </a:r>
          </a:p>
          <a:p>
            <a:r>
              <a:rPr lang="en-PH" sz="2800" dirty="0" smtClean="0"/>
              <a:t>crlmgn@yahoo.com</a:t>
            </a:r>
            <a:endParaRPr lang="en-PH"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Determine if the objectives will require paper and pen or performance-based task</a:t>
            </a:r>
            <a:endParaRPr lang="en-US" sz="3200"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smtClean="0"/>
              <a:t>1.  State the domain and range of a given function</a:t>
            </a:r>
          </a:p>
          <a:p>
            <a:r>
              <a:rPr lang="en-US" dirty="0" smtClean="0"/>
              <a:t>2. Solve systems of linear equations in two variables by the graphical method</a:t>
            </a:r>
          </a:p>
          <a:p>
            <a:r>
              <a:rPr lang="en-US" dirty="0" smtClean="0"/>
              <a:t>3.  Draw the slope of the given equation </a:t>
            </a:r>
          </a:p>
          <a:p>
            <a:r>
              <a:rPr lang="en-US" dirty="0" smtClean="0"/>
              <a:t>4.  Simplify complex fractions</a:t>
            </a:r>
          </a:p>
          <a:p>
            <a:r>
              <a:rPr lang="en-US" dirty="0" smtClean="0"/>
              <a:t>5.  Deliver a speech to persuade people to donate for the orphanage </a:t>
            </a:r>
          </a:p>
          <a:p>
            <a:r>
              <a:rPr lang="en-US" dirty="0" smtClean="0"/>
              <a:t>6.  Multiply and divide rational algebraic expression</a:t>
            </a:r>
          </a:p>
          <a:p>
            <a:r>
              <a:rPr lang="en-US" dirty="0" smtClean="0"/>
              <a:t>7.  List hazards of working with chemicals</a:t>
            </a:r>
          </a:p>
          <a:p>
            <a:r>
              <a:rPr lang="en-US" dirty="0" smtClean="0"/>
              <a:t>8.  Classify the properties of substances as to physical or chemical and extrinsic or intrinsic</a:t>
            </a:r>
          </a:p>
          <a:p>
            <a:r>
              <a:rPr lang="en-US" dirty="0" smtClean="0"/>
              <a:t>9.  Cite evidence of chemical changes</a:t>
            </a:r>
          </a:p>
          <a:p>
            <a:r>
              <a:rPr lang="en-US" dirty="0" smtClean="0"/>
              <a:t>10.  Present ways to prevent walls from easily cracking during earthquakes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Double helix model</a:t>
            </a:r>
            <a:endParaRPr lang="en-PH" dirty="0"/>
          </a:p>
        </p:txBody>
      </p:sp>
      <p:sp>
        <p:nvSpPr>
          <p:cNvPr id="3" name="Content Placeholder 2"/>
          <p:cNvSpPr>
            <a:spLocks noGrp="1"/>
          </p:cNvSpPr>
          <p:nvPr>
            <p:ph idx="1"/>
          </p:nvPr>
        </p:nvSpPr>
        <p:spPr/>
        <p:txBody>
          <a:bodyPr/>
          <a:lstStyle/>
          <a:p>
            <a:r>
              <a:rPr lang="en-PH" dirty="0" smtClean="0"/>
              <a:t>Assessment is no longer separate with instruction</a:t>
            </a:r>
          </a:p>
          <a:p>
            <a:r>
              <a:rPr lang="en-PH" dirty="0" smtClean="0"/>
              <a:t>Assessment is conducted while instruction is ongoing</a:t>
            </a:r>
          </a:p>
          <a:p>
            <a:r>
              <a:rPr lang="en-PH" dirty="0" smtClean="0"/>
              <a:t>The assessment while instruction is ongoing comes in the form of a formative assessment</a:t>
            </a:r>
          </a:p>
          <a:p>
            <a:r>
              <a:rPr lang="en-PH" dirty="0" smtClean="0"/>
              <a:t>Assessment is several and continuously done for a learning target</a:t>
            </a:r>
          </a:p>
          <a:p>
            <a:endParaRPr lang="en-PH"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The Assessment Integration</a:t>
            </a:r>
            <a:endParaRPr lang="en-PH" dirty="0"/>
          </a:p>
        </p:txBody>
      </p:sp>
      <p:graphicFrame>
        <p:nvGraphicFramePr>
          <p:cNvPr id="4" name="Content Placeholder 3"/>
          <p:cNvGraphicFramePr>
            <a:graphicFrameLocks noGrp="1"/>
          </p:cNvGraphicFramePr>
          <p:nvPr>
            <p:ph idx="1"/>
          </p:nvPr>
        </p:nvGraphicFramePr>
        <p:xfrm>
          <a:off x="428596" y="1714488"/>
          <a:ext cx="8229600" cy="1785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71472" y="3643314"/>
            <a:ext cx="2143140" cy="3139321"/>
          </a:xfrm>
          <a:prstGeom prst="rect">
            <a:avLst/>
          </a:prstGeom>
          <a:noFill/>
        </p:spPr>
        <p:txBody>
          <a:bodyPr wrap="square" rtlCol="0">
            <a:spAutoFit/>
          </a:bodyPr>
          <a:lstStyle/>
          <a:p>
            <a:pPr>
              <a:buFont typeface="Arial" pitchFamily="34" charset="0"/>
              <a:buChar char="•"/>
            </a:pPr>
            <a:r>
              <a:rPr lang="en-PH" dirty="0" smtClean="0"/>
              <a:t>Does the learner know the topic?</a:t>
            </a:r>
          </a:p>
          <a:p>
            <a:pPr>
              <a:buFont typeface="Arial" pitchFamily="34" charset="0"/>
              <a:buChar char="•"/>
            </a:pPr>
            <a:r>
              <a:rPr lang="en-PH" dirty="0" smtClean="0"/>
              <a:t>Can the learner perform the task?</a:t>
            </a:r>
          </a:p>
          <a:p>
            <a:pPr>
              <a:buFont typeface="Arial" pitchFamily="34" charset="0"/>
              <a:buChar char="•"/>
            </a:pPr>
            <a:r>
              <a:rPr lang="en-PH" dirty="0" smtClean="0"/>
              <a:t>Are there misconceptions?</a:t>
            </a:r>
          </a:p>
          <a:p>
            <a:pPr>
              <a:buFont typeface="Arial" pitchFamily="34" charset="0"/>
              <a:buChar char="•"/>
            </a:pPr>
            <a:r>
              <a:rPr lang="en-PH" dirty="0" smtClean="0"/>
              <a:t>Are there confusions?</a:t>
            </a:r>
          </a:p>
          <a:p>
            <a:pPr>
              <a:buFont typeface="Arial" pitchFamily="34" charset="0"/>
              <a:buChar char="•"/>
            </a:pPr>
            <a:r>
              <a:rPr lang="en-PH" b="1" u="sng" dirty="0" smtClean="0">
                <a:solidFill>
                  <a:srgbClr val="002060"/>
                </a:solidFill>
              </a:rPr>
              <a:t>What instruction will be relevant for the learner?</a:t>
            </a:r>
            <a:endParaRPr lang="en-PH" b="1" u="sng" dirty="0">
              <a:solidFill>
                <a:srgbClr val="002060"/>
              </a:solidFill>
            </a:endParaRPr>
          </a:p>
        </p:txBody>
      </p:sp>
      <p:sp>
        <p:nvSpPr>
          <p:cNvPr id="6" name="TextBox 5"/>
          <p:cNvSpPr txBox="1"/>
          <p:nvPr/>
        </p:nvSpPr>
        <p:spPr>
          <a:xfrm>
            <a:off x="3357554" y="3714752"/>
            <a:ext cx="2428892" cy="2862322"/>
          </a:xfrm>
          <a:prstGeom prst="rect">
            <a:avLst/>
          </a:prstGeom>
          <a:noFill/>
        </p:spPr>
        <p:txBody>
          <a:bodyPr wrap="square" rtlCol="0">
            <a:spAutoFit/>
          </a:bodyPr>
          <a:lstStyle/>
          <a:p>
            <a:pPr>
              <a:buFont typeface="Arial" pitchFamily="34" charset="0"/>
              <a:buChar char="•"/>
            </a:pPr>
            <a:r>
              <a:rPr lang="en-PH" dirty="0" smtClean="0"/>
              <a:t>Are the learners progressing?</a:t>
            </a:r>
          </a:p>
          <a:p>
            <a:pPr>
              <a:buFont typeface="Arial" pitchFamily="34" charset="0"/>
              <a:buChar char="•"/>
            </a:pPr>
            <a:r>
              <a:rPr lang="en-PH" dirty="0" smtClean="0"/>
              <a:t>Who else is having difficulty?</a:t>
            </a:r>
          </a:p>
          <a:p>
            <a:pPr>
              <a:buFont typeface="Arial" pitchFamily="34" charset="0"/>
              <a:buChar char="•"/>
            </a:pPr>
            <a:r>
              <a:rPr lang="en-PH" dirty="0" smtClean="0"/>
              <a:t>What areas still needs to be improved?</a:t>
            </a:r>
          </a:p>
          <a:p>
            <a:pPr>
              <a:buFont typeface="Arial" pitchFamily="34" charset="0"/>
              <a:buChar char="•"/>
            </a:pPr>
            <a:r>
              <a:rPr lang="en-PH" b="1" u="sng" dirty="0" smtClean="0">
                <a:solidFill>
                  <a:srgbClr val="002060"/>
                </a:solidFill>
              </a:rPr>
              <a:t>What support can be provided to the learner?</a:t>
            </a:r>
            <a:br>
              <a:rPr lang="en-PH" b="1" u="sng" dirty="0" smtClean="0">
                <a:solidFill>
                  <a:srgbClr val="002060"/>
                </a:solidFill>
              </a:rPr>
            </a:br>
            <a:endParaRPr lang="en-PH" b="1" u="sng" dirty="0">
              <a:solidFill>
                <a:srgbClr val="002060"/>
              </a:solidFill>
            </a:endParaRPr>
          </a:p>
        </p:txBody>
      </p:sp>
      <p:sp>
        <p:nvSpPr>
          <p:cNvPr id="7" name="TextBox 6"/>
          <p:cNvSpPr txBox="1"/>
          <p:nvPr/>
        </p:nvSpPr>
        <p:spPr>
          <a:xfrm>
            <a:off x="6500826" y="3786190"/>
            <a:ext cx="2357454" cy="3139321"/>
          </a:xfrm>
          <a:prstGeom prst="rect">
            <a:avLst/>
          </a:prstGeom>
          <a:noFill/>
        </p:spPr>
        <p:txBody>
          <a:bodyPr wrap="square" rtlCol="0">
            <a:spAutoFit/>
          </a:bodyPr>
          <a:lstStyle/>
          <a:p>
            <a:pPr>
              <a:buFont typeface="Arial" pitchFamily="34" charset="0"/>
              <a:buChar char="•"/>
            </a:pPr>
            <a:r>
              <a:rPr lang="en-PH" dirty="0" smtClean="0"/>
              <a:t>How many learners still need help?</a:t>
            </a:r>
          </a:p>
          <a:p>
            <a:pPr>
              <a:buFont typeface="Arial" pitchFamily="34" charset="0"/>
              <a:buChar char="•"/>
            </a:pPr>
            <a:r>
              <a:rPr lang="en-PH" dirty="0" smtClean="0"/>
              <a:t>Are the learners ready for the summative assessment?</a:t>
            </a:r>
          </a:p>
          <a:p>
            <a:pPr>
              <a:buFont typeface="Arial" pitchFamily="34" charset="0"/>
              <a:buChar char="•"/>
            </a:pPr>
            <a:r>
              <a:rPr lang="en-PH" b="1" u="sng" dirty="0" smtClean="0">
                <a:solidFill>
                  <a:srgbClr val="002060"/>
                </a:solidFill>
              </a:rPr>
              <a:t>What resources and further instructions an be provided to those who still need help?</a:t>
            </a:r>
          </a:p>
          <a:p>
            <a:pPr>
              <a:buFont typeface="Arial" pitchFamily="34" charset="0"/>
              <a:buChar char="•"/>
            </a:pPr>
            <a:endParaRPr lang="en-PH"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dirty="0" smtClean="0"/>
              <a:t>Things to consider in the integration</a:t>
            </a:r>
            <a:endParaRPr lang="en-PH" dirty="0"/>
          </a:p>
        </p:txBody>
      </p:sp>
      <p:sp>
        <p:nvSpPr>
          <p:cNvPr id="3" name="Content Placeholder 2"/>
          <p:cNvSpPr>
            <a:spLocks noGrp="1"/>
          </p:cNvSpPr>
          <p:nvPr>
            <p:ph idx="1"/>
          </p:nvPr>
        </p:nvSpPr>
        <p:spPr/>
        <p:txBody>
          <a:bodyPr>
            <a:normAutofit fontScale="85000" lnSpcReduction="20000"/>
          </a:bodyPr>
          <a:lstStyle/>
          <a:p>
            <a:r>
              <a:rPr lang="en-PH" b="1" dirty="0" smtClean="0">
                <a:solidFill>
                  <a:srgbClr val="002060"/>
                </a:solidFill>
              </a:rPr>
              <a:t>Provide equal assessment opportunities for all learners</a:t>
            </a:r>
          </a:p>
          <a:p>
            <a:pPr lvl="1"/>
            <a:r>
              <a:rPr lang="en-PH" dirty="0" smtClean="0"/>
              <a:t>Recitation for everyone</a:t>
            </a:r>
          </a:p>
          <a:p>
            <a:pPr lvl="1"/>
            <a:r>
              <a:rPr lang="en-PH" dirty="0" smtClean="0"/>
              <a:t>Read sample answers in class</a:t>
            </a:r>
          </a:p>
          <a:p>
            <a:pPr lvl="1"/>
            <a:r>
              <a:rPr lang="en-PH" dirty="0" smtClean="0"/>
              <a:t>Sit beside each student to check their work progress in a portfolio</a:t>
            </a:r>
          </a:p>
          <a:p>
            <a:r>
              <a:rPr lang="en-PH" b="1" dirty="0" smtClean="0">
                <a:solidFill>
                  <a:srgbClr val="002060"/>
                </a:solidFill>
              </a:rPr>
              <a:t>Decide on instructional design based on the results of assessment before instruction.</a:t>
            </a:r>
          </a:p>
          <a:p>
            <a:pPr lvl="1"/>
            <a:r>
              <a:rPr lang="en-PH" dirty="0" smtClean="0"/>
              <a:t>Conduct the diagnostics</a:t>
            </a:r>
          </a:p>
          <a:p>
            <a:pPr lvl="1"/>
            <a:r>
              <a:rPr lang="en-PH" dirty="0" smtClean="0"/>
              <a:t>Immediately correct the mistakes</a:t>
            </a:r>
          </a:p>
          <a:p>
            <a:pPr lvl="1"/>
            <a:r>
              <a:rPr lang="en-PH" dirty="0" smtClean="0"/>
              <a:t>Immediately clarify the misconceptions</a:t>
            </a:r>
          </a:p>
          <a:p>
            <a:pPr lvl="1"/>
            <a:r>
              <a:rPr lang="en-PH" dirty="0" smtClean="0"/>
              <a:t>Provide resources to students on what they don’t know</a:t>
            </a:r>
          </a:p>
          <a:p>
            <a:endParaRPr lang="en-PH" dirty="0" smtClean="0"/>
          </a:p>
          <a:p>
            <a:endParaRPr lang="en-PH"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dirty="0" smtClean="0"/>
              <a:t>Things to consider in the integration</a:t>
            </a:r>
            <a:endParaRPr lang="en-PH" dirty="0"/>
          </a:p>
        </p:txBody>
      </p:sp>
      <p:sp>
        <p:nvSpPr>
          <p:cNvPr id="3" name="Content Placeholder 2"/>
          <p:cNvSpPr>
            <a:spLocks noGrp="1"/>
          </p:cNvSpPr>
          <p:nvPr>
            <p:ph idx="1"/>
          </p:nvPr>
        </p:nvSpPr>
        <p:spPr/>
        <p:txBody>
          <a:bodyPr>
            <a:normAutofit fontScale="92500" lnSpcReduction="20000"/>
          </a:bodyPr>
          <a:lstStyle/>
          <a:p>
            <a:r>
              <a:rPr lang="en-PH" b="1" dirty="0" smtClean="0">
                <a:solidFill>
                  <a:srgbClr val="002060"/>
                </a:solidFill>
              </a:rPr>
              <a:t>Spend time giving feedback on students work</a:t>
            </a:r>
          </a:p>
          <a:p>
            <a:pPr lvl="1"/>
            <a:r>
              <a:rPr lang="en-PH" dirty="0" smtClean="0"/>
              <a:t>Read the short answers of the students to distinguish good and bad explanations</a:t>
            </a:r>
          </a:p>
          <a:p>
            <a:pPr lvl="1"/>
            <a:r>
              <a:rPr lang="en-PH" dirty="0" smtClean="0"/>
              <a:t>Allot time for feedback after each performance</a:t>
            </a:r>
          </a:p>
          <a:p>
            <a:pPr lvl="1"/>
            <a:r>
              <a:rPr lang="en-PH" dirty="0" smtClean="0"/>
              <a:t>Use the agreed upon criteria </a:t>
            </a:r>
          </a:p>
          <a:p>
            <a:r>
              <a:rPr lang="en-PH" b="1" dirty="0" smtClean="0">
                <a:solidFill>
                  <a:srgbClr val="002060"/>
                </a:solidFill>
              </a:rPr>
              <a:t>Use </a:t>
            </a:r>
            <a:r>
              <a:rPr lang="en-PH" b="1" dirty="0" smtClean="0">
                <a:solidFill>
                  <a:srgbClr val="002060"/>
                </a:solidFill>
              </a:rPr>
              <a:t>your observation of students work to build the </a:t>
            </a:r>
            <a:r>
              <a:rPr lang="en-PH" b="1" dirty="0" smtClean="0">
                <a:solidFill>
                  <a:srgbClr val="002060"/>
                </a:solidFill>
              </a:rPr>
              <a:t>lesson</a:t>
            </a:r>
          </a:p>
          <a:p>
            <a:pPr lvl="1"/>
            <a:r>
              <a:rPr lang="en-PH" dirty="0" smtClean="0"/>
              <a:t>Students can immediately perform even without the lecture. They can search on their own the information needed. (writing a business plan)</a:t>
            </a:r>
          </a:p>
          <a:p>
            <a:pPr lvl="1"/>
            <a:r>
              <a:rPr lang="en-PH" dirty="0" smtClean="0"/>
              <a:t>Use the results of learners work to demonstrate the lesson. (writing an introduction)</a:t>
            </a:r>
            <a:endParaRPr lang="en-PH" dirty="0" smtClean="0"/>
          </a:p>
          <a:p>
            <a:endParaRPr lang="en-PH"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dirty="0" smtClean="0"/>
              <a:t>Daily learning log with formative assessment</a:t>
            </a:r>
            <a:endParaRPr lang="en-PH" dirty="0"/>
          </a:p>
        </p:txBody>
      </p:sp>
      <p:graphicFrame>
        <p:nvGraphicFramePr>
          <p:cNvPr id="4" name="Content Placeholder 3"/>
          <p:cNvGraphicFramePr>
            <a:graphicFrameLocks noGrp="1"/>
          </p:cNvGraphicFramePr>
          <p:nvPr>
            <p:ph idx="1"/>
          </p:nvPr>
        </p:nvGraphicFramePr>
        <p:xfrm>
          <a:off x="457200" y="1774825"/>
          <a:ext cx="8229601" cy="4892040"/>
        </p:xfrm>
        <a:graphic>
          <a:graphicData uri="http://schemas.openxmlformats.org/drawingml/2006/table">
            <a:tbl>
              <a:tblPr firstRow="1" bandRow="1">
                <a:tableStyleId>{7DF18680-E054-41AD-8BC1-D1AEF772440D}</a:tableStyleId>
              </a:tblPr>
              <a:tblGrid>
                <a:gridCol w="2328850"/>
                <a:gridCol w="5900751"/>
              </a:tblGrid>
              <a:tr h="370840">
                <a:tc>
                  <a:txBody>
                    <a:bodyPr/>
                    <a:lstStyle/>
                    <a:p>
                      <a:pPr marL="342900" indent="-342900">
                        <a:buAutoNum type="romanUcPeriod"/>
                      </a:pPr>
                      <a:r>
                        <a:rPr lang="en-PH" dirty="0" smtClean="0"/>
                        <a:t>Objectives</a:t>
                      </a:r>
                      <a:endParaRPr lang="en-PH" dirty="0"/>
                    </a:p>
                  </a:txBody>
                  <a:tcPr/>
                </a:tc>
                <a:tc>
                  <a:txBody>
                    <a:bodyPr/>
                    <a:lstStyle/>
                    <a:p>
                      <a:endParaRPr lang="en-PH"/>
                    </a:p>
                  </a:txBody>
                  <a:tcPr/>
                </a:tc>
              </a:tr>
              <a:tr h="370840">
                <a:tc>
                  <a:txBody>
                    <a:bodyPr/>
                    <a:lstStyle/>
                    <a:p>
                      <a:r>
                        <a:rPr lang="en-PH" dirty="0" smtClean="0"/>
                        <a:t>Learning competency:</a:t>
                      </a:r>
                      <a:endParaRPr lang="en-PH" dirty="0"/>
                    </a:p>
                  </a:txBody>
                  <a:tcPr/>
                </a:tc>
                <a:tc>
                  <a:txBody>
                    <a:bodyPr/>
                    <a:lstStyle/>
                    <a:p>
                      <a:endParaRPr lang="en-PH" dirty="0"/>
                    </a:p>
                  </a:txBody>
                  <a:tcPr/>
                </a:tc>
              </a:tr>
              <a:tr h="370840">
                <a:tc>
                  <a:txBody>
                    <a:bodyPr/>
                    <a:lstStyle/>
                    <a:p>
                      <a:pPr marL="342900" indent="-342900">
                        <a:buAutoNum type="romanUcPeriod" startAt="2"/>
                      </a:pPr>
                      <a:r>
                        <a:rPr lang="en-PH" b="1" dirty="0" smtClean="0"/>
                        <a:t>Assessment</a:t>
                      </a:r>
                      <a:endParaRPr lang="en-PH" b="1" dirty="0"/>
                    </a:p>
                  </a:txBody>
                  <a:tcPr/>
                </a:tc>
                <a:tc>
                  <a:txBody>
                    <a:bodyPr/>
                    <a:lstStyle/>
                    <a:p>
                      <a:endParaRPr lang="en-PH"/>
                    </a:p>
                  </a:txBody>
                  <a:tcPr/>
                </a:tc>
              </a:tr>
              <a:tr h="370840">
                <a:tc>
                  <a:txBody>
                    <a:bodyPr/>
                    <a:lstStyle/>
                    <a:p>
                      <a:r>
                        <a:rPr lang="en-PH" dirty="0" smtClean="0"/>
                        <a:t>Assessment Method:</a:t>
                      </a:r>
                      <a:endParaRPr lang="en-PH" dirty="0"/>
                    </a:p>
                  </a:txBody>
                  <a:tcPr/>
                </a:tc>
                <a:tc>
                  <a:txBody>
                    <a:bodyPr/>
                    <a:lstStyle/>
                    <a:p>
                      <a:r>
                        <a:rPr lang="en-PH" dirty="0" smtClean="0"/>
                        <a:t>Observation,  talking to learners,</a:t>
                      </a:r>
                      <a:r>
                        <a:rPr lang="en-PH" baseline="0" dirty="0" smtClean="0"/>
                        <a:t> analyzing learners products</a:t>
                      </a:r>
                      <a:endParaRPr lang="en-PH" dirty="0"/>
                    </a:p>
                  </a:txBody>
                  <a:tcPr/>
                </a:tc>
              </a:tr>
              <a:tr h="370840">
                <a:tc>
                  <a:txBody>
                    <a:bodyPr/>
                    <a:lstStyle/>
                    <a:p>
                      <a:r>
                        <a:rPr lang="en-PH" dirty="0" smtClean="0"/>
                        <a:t>Assessment Criteria:</a:t>
                      </a:r>
                      <a:endParaRPr lang="en-PH" dirty="0"/>
                    </a:p>
                  </a:txBody>
                  <a:tcPr/>
                </a:tc>
                <a:tc>
                  <a:txBody>
                    <a:bodyPr/>
                    <a:lstStyle/>
                    <a:p>
                      <a:r>
                        <a:rPr lang="en-PH" dirty="0" smtClean="0"/>
                        <a:t>Knowledge:</a:t>
                      </a:r>
                      <a:endParaRPr lang="en-PH" dirty="0"/>
                    </a:p>
                  </a:txBody>
                  <a:tcPr/>
                </a:tc>
              </a:tr>
              <a:tr h="370840">
                <a:tc>
                  <a:txBody>
                    <a:bodyPr/>
                    <a:lstStyle/>
                    <a:p>
                      <a:endParaRPr lang="en-PH" dirty="0"/>
                    </a:p>
                  </a:txBody>
                  <a:tcPr/>
                </a:tc>
                <a:tc>
                  <a:txBody>
                    <a:bodyPr/>
                    <a:lstStyle/>
                    <a:p>
                      <a:r>
                        <a:rPr lang="en-PH" dirty="0" smtClean="0"/>
                        <a:t>Skills:</a:t>
                      </a:r>
                      <a:endParaRPr lang="en-PH" dirty="0"/>
                    </a:p>
                  </a:txBody>
                  <a:tcPr/>
                </a:tc>
              </a:tr>
              <a:tr h="370840">
                <a:tc>
                  <a:txBody>
                    <a:bodyPr/>
                    <a:lstStyle/>
                    <a:p>
                      <a:pPr marL="342900" indent="-342900">
                        <a:buAutoNum type="romanUcPeriod" startAt="3"/>
                      </a:pPr>
                      <a:r>
                        <a:rPr lang="en-PH" b="1" dirty="0" smtClean="0"/>
                        <a:t>Content</a:t>
                      </a:r>
                      <a:endParaRPr lang="en-PH" b="1" dirty="0"/>
                    </a:p>
                  </a:txBody>
                  <a:tcPr/>
                </a:tc>
                <a:tc>
                  <a:txBody>
                    <a:bodyPr/>
                    <a:lstStyle/>
                    <a:p>
                      <a:endParaRPr lang="en-PH" dirty="0"/>
                    </a:p>
                  </a:txBody>
                  <a:tcPr/>
                </a:tc>
              </a:tr>
              <a:tr h="370840">
                <a:tc>
                  <a:txBody>
                    <a:bodyPr/>
                    <a:lstStyle/>
                    <a:p>
                      <a:pPr marL="342900" indent="-342900">
                        <a:buAutoNum type="romanUcPeriod" startAt="4"/>
                      </a:pPr>
                      <a:r>
                        <a:rPr lang="en-PH" b="1" dirty="0" smtClean="0">
                          <a:solidFill>
                            <a:schemeClr val="tx1"/>
                          </a:solidFill>
                        </a:rPr>
                        <a:t>Procedure</a:t>
                      </a:r>
                      <a:endParaRPr lang="en-PH" b="1" dirty="0">
                        <a:solidFill>
                          <a:schemeClr val="tx1"/>
                        </a:solidFill>
                      </a:endParaRPr>
                    </a:p>
                  </a:txBody>
                  <a:tcPr/>
                </a:tc>
                <a:tc>
                  <a:txBody>
                    <a:bodyPr/>
                    <a:lstStyle/>
                    <a:p>
                      <a:r>
                        <a:rPr lang="en-PH" dirty="0" smtClean="0">
                          <a:solidFill>
                            <a:schemeClr val="tx1"/>
                          </a:solidFill>
                        </a:rPr>
                        <a:t>Before Instruction:</a:t>
                      </a:r>
                    </a:p>
                    <a:p>
                      <a:r>
                        <a:rPr lang="en-PH" dirty="0" smtClean="0">
                          <a:solidFill>
                            <a:schemeClr val="tx1"/>
                          </a:solidFill>
                        </a:rPr>
                        <a:t>During</a:t>
                      </a:r>
                      <a:r>
                        <a:rPr lang="en-PH" baseline="0" dirty="0" smtClean="0">
                          <a:solidFill>
                            <a:schemeClr val="tx1"/>
                          </a:solidFill>
                        </a:rPr>
                        <a:t> Instruction:</a:t>
                      </a:r>
                    </a:p>
                    <a:p>
                      <a:r>
                        <a:rPr lang="en-PH" baseline="0" dirty="0" smtClean="0">
                          <a:solidFill>
                            <a:schemeClr val="tx1"/>
                          </a:solidFill>
                        </a:rPr>
                        <a:t>After Instruction</a:t>
                      </a:r>
                      <a:endParaRPr lang="en-PH" dirty="0">
                        <a:solidFill>
                          <a:schemeClr val="tx1"/>
                        </a:solidFill>
                      </a:endParaRPr>
                    </a:p>
                  </a:txBody>
                  <a:tcPr/>
                </a:tc>
              </a:tr>
              <a:tr h="370840">
                <a:tc>
                  <a:txBody>
                    <a:bodyPr/>
                    <a:lstStyle/>
                    <a:p>
                      <a:pPr marL="342900" indent="-342900">
                        <a:buAutoNum type="romanUcPeriod" startAt="5"/>
                      </a:pPr>
                      <a:r>
                        <a:rPr lang="en-PH" b="1" dirty="0" smtClean="0">
                          <a:solidFill>
                            <a:srgbClr val="7030A0"/>
                          </a:solidFill>
                        </a:rPr>
                        <a:t>Remarks</a:t>
                      </a:r>
                      <a:endParaRPr lang="en-PH" b="1" dirty="0">
                        <a:solidFill>
                          <a:srgbClr val="7030A0"/>
                        </a:solidFill>
                      </a:endParaRPr>
                    </a:p>
                  </a:txBody>
                  <a:tcPr/>
                </a:tc>
                <a:tc>
                  <a:txBody>
                    <a:bodyPr/>
                    <a:lstStyle/>
                    <a:p>
                      <a:r>
                        <a:rPr lang="en-PH" dirty="0" smtClean="0">
                          <a:solidFill>
                            <a:srgbClr val="7030A0"/>
                          </a:solidFill>
                        </a:rPr>
                        <a:t>How many learners attained the competency?</a:t>
                      </a:r>
                      <a:endParaRPr lang="en-PH" dirty="0">
                        <a:solidFill>
                          <a:srgbClr val="7030A0"/>
                        </a:solidFill>
                      </a:endParaRPr>
                    </a:p>
                  </a:txBody>
                  <a:tcPr/>
                </a:tc>
              </a:tr>
              <a:tr h="370840">
                <a:tc>
                  <a:txBody>
                    <a:bodyPr/>
                    <a:lstStyle/>
                    <a:p>
                      <a:r>
                        <a:rPr lang="en-PH" b="1" dirty="0" smtClean="0">
                          <a:solidFill>
                            <a:srgbClr val="7030A0"/>
                          </a:solidFill>
                        </a:rPr>
                        <a:t>VI.  Reflect</a:t>
                      </a:r>
                      <a:endParaRPr lang="en-PH" b="1" dirty="0">
                        <a:solidFill>
                          <a:srgbClr val="7030A0"/>
                        </a:solidFill>
                      </a:endParaRPr>
                    </a:p>
                  </a:txBody>
                  <a:tcPr/>
                </a:tc>
                <a:tc>
                  <a:txBody>
                    <a:bodyPr/>
                    <a:lstStyle/>
                    <a:p>
                      <a:r>
                        <a:rPr lang="en-PH" dirty="0" smtClean="0">
                          <a:solidFill>
                            <a:srgbClr val="7030A0"/>
                          </a:solidFill>
                        </a:rPr>
                        <a:t>What else</a:t>
                      </a:r>
                      <a:r>
                        <a:rPr lang="en-PH" baseline="0" dirty="0" smtClean="0">
                          <a:solidFill>
                            <a:srgbClr val="7030A0"/>
                          </a:solidFill>
                        </a:rPr>
                        <a:t> could be done to help learners reach the competency?</a:t>
                      </a:r>
                      <a:endParaRPr lang="en-PH" dirty="0">
                        <a:solidFill>
                          <a:srgbClr val="7030A0"/>
                        </a:solidFill>
                      </a:endParaRPr>
                    </a:p>
                  </a:txBody>
                  <a:tcPr/>
                </a:tc>
              </a:tr>
              <a:tr h="370840">
                <a:tc>
                  <a:txBody>
                    <a:bodyPr/>
                    <a:lstStyle/>
                    <a:p>
                      <a:endParaRPr lang="en-PH" dirty="0"/>
                    </a:p>
                  </a:txBody>
                  <a:tcPr/>
                </a:tc>
                <a:tc>
                  <a:txBody>
                    <a:bodyPr/>
                    <a:lstStyle/>
                    <a:p>
                      <a:endParaRPr lang="en-PH"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Assessment Method</a:t>
            </a:r>
            <a:endParaRPr lang="en-PH" dirty="0"/>
          </a:p>
        </p:txBody>
      </p:sp>
      <p:sp>
        <p:nvSpPr>
          <p:cNvPr id="3" name="Content Placeholder 2"/>
          <p:cNvSpPr>
            <a:spLocks noGrp="1"/>
          </p:cNvSpPr>
          <p:nvPr>
            <p:ph idx="1"/>
          </p:nvPr>
        </p:nvSpPr>
        <p:spPr/>
        <p:txBody>
          <a:bodyPr>
            <a:normAutofit fontScale="92500" lnSpcReduction="10000"/>
          </a:bodyPr>
          <a:lstStyle/>
          <a:p>
            <a:r>
              <a:rPr lang="en-PH" dirty="0" smtClean="0"/>
              <a:t>Observation</a:t>
            </a:r>
          </a:p>
          <a:p>
            <a:pPr lvl="1"/>
            <a:r>
              <a:rPr lang="en-PH" dirty="0" smtClean="0"/>
              <a:t>Formal and informal observations of the learners performance</a:t>
            </a:r>
          </a:p>
          <a:p>
            <a:r>
              <a:rPr lang="en-PH" dirty="0" smtClean="0"/>
              <a:t>Talking to learners</a:t>
            </a:r>
          </a:p>
          <a:p>
            <a:pPr lvl="1"/>
            <a:r>
              <a:rPr lang="en-PH" dirty="0" smtClean="0"/>
              <a:t>Teachers talk to and question learners to gain insight of their understanding (conferencing)</a:t>
            </a:r>
          </a:p>
          <a:p>
            <a:r>
              <a:rPr lang="en-PH" dirty="0" smtClean="0"/>
              <a:t>Analyses of learners products</a:t>
            </a:r>
          </a:p>
          <a:p>
            <a:pPr lvl="1"/>
            <a:r>
              <a:rPr lang="en-PH" dirty="0" smtClean="0"/>
              <a:t>Judge the quality of products based on the agreed criteria</a:t>
            </a:r>
          </a:p>
          <a:p>
            <a:r>
              <a:rPr lang="en-PH" dirty="0" smtClean="0"/>
              <a:t>Tests</a:t>
            </a:r>
          </a:p>
          <a:p>
            <a:pPr lvl="1"/>
            <a:r>
              <a:rPr lang="en-PH" dirty="0" smtClean="0"/>
              <a:t>Mastery of the knowledge and skills</a:t>
            </a:r>
          </a:p>
          <a:p>
            <a:endParaRPr lang="en-PH"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Assessment Methods</a:t>
            </a:r>
            <a:endParaRPr lang="en-PH" dirty="0"/>
          </a:p>
        </p:txBody>
      </p:sp>
      <p:sp>
        <p:nvSpPr>
          <p:cNvPr id="3" name="Content Placeholder 2"/>
          <p:cNvSpPr>
            <a:spLocks noGrp="1"/>
          </p:cNvSpPr>
          <p:nvPr>
            <p:ph idx="1"/>
          </p:nvPr>
        </p:nvSpPr>
        <p:spPr/>
        <p:txBody>
          <a:bodyPr/>
          <a:lstStyle/>
          <a:p>
            <a:r>
              <a:rPr lang="en-PH" dirty="0" smtClean="0"/>
              <a:t>Observations</a:t>
            </a:r>
          </a:p>
          <a:p>
            <a:pPr lvl="1"/>
            <a:r>
              <a:rPr lang="en-PH" dirty="0" smtClean="0"/>
              <a:t>Performance tasks</a:t>
            </a:r>
          </a:p>
          <a:p>
            <a:pPr lvl="1"/>
            <a:r>
              <a:rPr lang="en-PH" dirty="0" smtClean="0"/>
              <a:t>Develop skills such as reading, oral language, Physical education</a:t>
            </a:r>
          </a:p>
          <a:p>
            <a:pPr lvl="1"/>
            <a:r>
              <a:rPr lang="en-PH" dirty="0" smtClean="0"/>
              <a:t>Develop </a:t>
            </a:r>
            <a:r>
              <a:rPr lang="en-PH" dirty="0" err="1" smtClean="0"/>
              <a:t>behaviors</a:t>
            </a:r>
            <a:r>
              <a:rPr lang="en-PH" dirty="0" smtClean="0"/>
              <a:t> such as collaboration, study and work habits </a:t>
            </a:r>
            <a:endParaRPr lang="en-PH"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Assessment Methods</a:t>
            </a:r>
            <a:endParaRPr lang="en-PH" dirty="0"/>
          </a:p>
        </p:txBody>
      </p:sp>
      <p:sp>
        <p:nvSpPr>
          <p:cNvPr id="3" name="Content Placeholder 2"/>
          <p:cNvSpPr>
            <a:spLocks noGrp="1"/>
          </p:cNvSpPr>
          <p:nvPr>
            <p:ph idx="1"/>
          </p:nvPr>
        </p:nvSpPr>
        <p:spPr/>
        <p:txBody>
          <a:bodyPr/>
          <a:lstStyle/>
          <a:p>
            <a:r>
              <a:rPr lang="en-PH" dirty="0" smtClean="0"/>
              <a:t>Talking to learners or conferencing</a:t>
            </a:r>
          </a:p>
          <a:p>
            <a:pPr lvl="1"/>
            <a:r>
              <a:rPr lang="en-PH" dirty="0" smtClean="0"/>
              <a:t>Play-based activities for the early grades</a:t>
            </a:r>
          </a:p>
          <a:p>
            <a:pPr lvl="1"/>
            <a:r>
              <a:rPr lang="en-PH" dirty="0" smtClean="0"/>
              <a:t>Essays and written activities</a:t>
            </a:r>
          </a:p>
          <a:p>
            <a:pPr lvl="1"/>
            <a:r>
              <a:rPr lang="en-PH" dirty="0" smtClean="0"/>
              <a:t>Hands-on activities such as while doing experiments, art etc</a:t>
            </a:r>
          </a:p>
          <a:p>
            <a:pPr lvl="1"/>
            <a:r>
              <a:rPr lang="en-PH" dirty="0" smtClean="0"/>
              <a:t>Performance task (ex. after dancing)</a:t>
            </a:r>
          </a:p>
          <a:p>
            <a:pPr lvl="1"/>
            <a:r>
              <a:rPr lang="en-PH" dirty="0" smtClean="0"/>
              <a:t>Skills development (ex. After each stage of welding) </a:t>
            </a:r>
          </a:p>
          <a:p>
            <a:pPr lvl="1"/>
            <a:endParaRPr lang="en-PH"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Assessment Methods</a:t>
            </a:r>
            <a:endParaRPr lang="en-PH" dirty="0"/>
          </a:p>
        </p:txBody>
      </p:sp>
      <p:sp>
        <p:nvSpPr>
          <p:cNvPr id="3" name="Content Placeholder 2"/>
          <p:cNvSpPr>
            <a:spLocks noGrp="1"/>
          </p:cNvSpPr>
          <p:nvPr>
            <p:ph idx="1"/>
          </p:nvPr>
        </p:nvSpPr>
        <p:spPr/>
        <p:txBody>
          <a:bodyPr/>
          <a:lstStyle/>
          <a:p>
            <a:r>
              <a:rPr lang="en-PH" dirty="0" smtClean="0"/>
              <a:t>Analysis of learners products</a:t>
            </a:r>
          </a:p>
          <a:p>
            <a:pPr lvl="1"/>
            <a:r>
              <a:rPr lang="en-PH" dirty="0" smtClean="0"/>
              <a:t>Essays and written tasks</a:t>
            </a:r>
          </a:p>
          <a:p>
            <a:pPr lvl="1"/>
            <a:r>
              <a:rPr lang="en-PH" dirty="0" smtClean="0"/>
              <a:t>Worksheets</a:t>
            </a:r>
          </a:p>
          <a:p>
            <a:pPr lvl="1"/>
            <a:r>
              <a:rPr lang="en-PH" dirty="0" smtClean="0"/>
              <a:t>Projects</a:t>
            </a:r>
          </a:p>
          <a:p>
            <a:pPr lvl="1"/>
            <a:r>
              <a:rPr lang="en-PH" dirty="0" smtClean="0"/>
              <a:t>Models</a:t>
            </a:r>
          </a:p>
          <a:p>
            <a:pPr lvl="1"/>
            <a:r>
              <a:rPr lang="en-PH" dirty="0" smtClean="0"/>
              <a:t>Artworks</a:t>
            </a:r>
          </a:p>
          <a:p>
            <a:pPr lvl="1"/>
            <a:r>
              <a:rPr lang="en-PH" dirty="0" smtClean="0"/>
              <a:t>Multimedia presentation</a:t>
            </a:r>
            <a:endParaRPr lang="en-PH"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Objective</a:t>
            </a:r>
            <a:endParaRPr lang="en-PH" dirty="0"/>
          </a:p>
        </p:txBody>
      </p:sp>
      <p:sp>
        <p:nvSpPr>
          <p:cNvPr id="3" name="Content Placeholder 2"/>
          <p:cNvSpPr>
            <a:spLocks noGrp="1"/>
          </p:cNvSpPr>
          <p:nvPr>
            <p:ph idx="1"/>
          </p:nvPr>
        </p:nvSpPr>
        <p:spPr/>
        <p:txBody>
          <a:bodyPr/>
          <a:lstStyle/>
          <a:p>
            <a:r>
              <a:rPr lang="en-PH" dirty="0" smtClean="0"/>
              <a:t>Make a lesson plan showing how assessment is done at each teaching and learning segment</a:t>
            </a:r>
          </a:p>
          <a:p>
            <a:endParaRPr lang="en-PH"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Assessment methods</a:t>
            </a:r>
            <a:endParaRPr lang="en-PH" dirty="0"/>
          </a:p>
        </p:txBody>
      </p:sp>
      <p:sp>
        <p:nvSpPr>
          <p:cNvPr id="3" name="Content Placeholder 2"/>
          <p:cNvSpPr>
            <a:spLocks noGrp="1"/>
          </p:cNvSpPr>
          <p:nvPr>
            <p:ph idx="1"/>
          </p:nvPr>
        </p:nvSpPr>
        <p:spPr/>
        <p:txBody>
          <a:bodyPr/>
          <a:lstStyle/>
          <a:p>
            <a:r>
              <a:rPr lang="en-PH" dirty="0" smtClean="0"/>
              <a:t>Tests</a:t>
            </a:r>
          </a:p>
          <a:p>
            <a:pPr lvl="1"/>
            <a:r>
              <a:rPr lang="en-PH" dirty="0" smtClean="0"/>
              <a:t>Content test and quizzes</a:t>
            </a:r>
          </a:p>
          <a:p>
            <a:pPr lvl="1"/>
            <a:r>
              <a:rPr lang="en-PH" dirty="0" smtClean="0"/>
              <a:t>Levels of skills development</a:t>
            </a:r>
          </a:p>
          <a:p>
            <a:pPr lvl="1"/>
            <a:r>
              <a:rPr lang="en-PH" dirty="0" smtClean="0"/>
              <a:t>Application of knowledge and skills</a:t>
            </a:r>
            <a:endParaRPr lang="en-PH"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Assessment criteria</a:t>
            </a:r>
            <a:endParaRPr lang="en-PH" dirty="0"/>
          </a:p>
        </p:txBody>
      </p:sp>
      <p:sp>
        <p:nvSpPr>
          <p:cNvPr id="3" name="Content Placeholder 2"/>
          <p:cNvSpPr>
            <a:spLocks noGrp="1"/>
          </p:cNvSpPr>
          <p:nvPr>
            <p:ph idx="1"/>
          </p:nvPr>
        </p:nvSpPr>
        <p:spPr/>
        <p:txBody>
          <a:bodyPr/>
          <a:lstStyle/>
          <a:p>
            <a:r>
              <a:rPr lang="en-PH" dirty="0" smtClean="0"/>
              <a:t>Unpacking or extending the learning competencies showing the knowledge and skills that needs to be demonstrated.</a:t>
            </a:r>
          </a:p>
          <a:p>
            <a:r>
              <a:rPr lang="en-PH" dirty="0" smtClean="0"/>
              <a:t>Learning competency: Write a descriptive paragraph.</a:t>
            </a:r>
          </a:p>
          <a:p>
            <a:endParaRPr lang="en-PH" dirty="0" smtClean="0"/>
          </a:p>
          <a:p>
            <a:endParaRPr lang="en-PH" dirty="0"/>
          </a:p>
        </p:txBody>
      </p:sp>
      <p:graphicFrame>
        <p:nvGraphicFramePr>
          <p:cNvPr id="4" name="Table 3"/>
          <p:cNvGraphicFramePr>
            <a:graphicFrameLocks noGrp="1"/>
          </p:cNvGraphicFramePr>
          <p:nvPr/>
        </p:nvGraphicFramePr>
        <p:xfrm>
          <a:off x="500034" y="4429132"/>
          <a:ext cx="8358246" cy="2214578"/>
        </p:xfrm>
        <a:graphic>
          <a:graphicData uri="http://schemas.openxmlformats.org/drawingml/2006/table">
            <a:tbl>
              <a:tblPr firstRow="1" bandRow="1">
                <a:tableStyleId>{7DF18680-E054-41AD-8BC1-D1AEF772440D}</a:tableStyleId>
              </a:tblPr>
              <a:tblGrid>
                <a:gridCol w="4179123"/>
                <a:gridCol w="4179123"/>
              </a:tblGrid>
              <a:tr h="526594">
                <a:tc>
                  <a:txBody>
                    <a:bodyPr/>
                    <a:lstStyle/>
                    <a:p>
                      <a:r>
                        <a:rPr lang="en-PH" dirty="0" smtClean="0"/>
                        <a:t>Knowledge</a:t>
                      </a:r>
                      <a:endParaRPr lang="en-PH" dirty="0"/>
                    </a:p>
                  </a:txBody>
                  <a:tcPr/>
                </a:tc>
                <a:tc>
                  <a:txBody>
                    <a:bodyPr/>
                    <a:lstStyle/>
                    <a:p>
                      <a:r>
                        <a:rPr lang="en-PH" dirty="0" smtClean="0"/>
                        <a:t>Skills</a:t>
                      </a:r>
                      <a:endParaRPr lang="en-PH" dirty="0"/>
                    </a:p>
                  </a:txBody>
                  <a:tcPr/>
                </a:tc>
              </a:tr>
              <a:tr h="1687984">
                <a:tc>
                  <a:txBody>
                    <a:bodyPr/>
                    <a:lstStyle/>
                    <a:p>
                      <a:r>
                        <a:rPr lang="en-PH" sz="2000" dirty="0" smtClean="0"/>
                        <a:t>A paragraph is made up of a group of</a:t>
                      </a:r>
                      <a:r>
                        <a:rPr lang="en-PH" sz="2000" baseline="0" dirty="0" smtClean="0"/>
                        <a:t> sentences</a:t>
                      </a:r>
                    </a:p>
                    <a:p>
                      <a:r>
                        <a:rPr lang="en-PH" sz="2000" dirty="0" smtClean="0"/>
                        <a:t>A descriptive</a:t>
                      </a:r>
                      <a:r>
                        <a:rPr lang="en-PH" sz="2000" baseline="0" dirty="0" smtClean="0"/>
                        <a:t> paragraph gives details about a topic</a:t>
                      </a:r>
                      <a:endParaRPr lang="en-PH" sz="2000" dirty="0"/>
                    </a:p>
                  </a:txBody>
                  <a:tcPr/>
                </a:tc>
                <a:tc>
                  <a:txBody>
                    <a:bodyPr/>
                    <a:lstStyle/>
                    <a:p>
                      <a:r>
                        <a:rPr lang="en-PH" sz="2000" dirty="0" smtClean="0"/>
                        <a:t>Write</a:t>
                      </a:r>
                      <a:r>
                        <a:rPr lang="en-PH" sz="2000" baseline="0" dirty="0" smtClean="0"/>
                        <a:t> correctly constructed sentences</a:t>
                      </a:r>
                    </a:p>
                    <a:p>
                      <a:r>
                        <a:rPr lang="en-PH" sz="2000" baseline="0" dirty="0" smtClean="0"/>
                        <a:t>Link sentences about a common idea</a:t>
                      </a:r>
                    </a:p>
                    <a:p>
                      <a:r>
                        <a:rPr lang="en-PH" sz="2000" baseline="0" dirty="0" smtClean="0"/>
                        <a:t>Use descriptors for  the topic</a:t>
                      </a:r>
                    </a:p>
                    <a:p>
                      <a:endParaRPr lang="en-PH" sz="2000" dirty="0"/>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Assessment criteria</a:t>
            </a:r>
            <a:endParaRPr lang="en-PH" dirty="0"/>
          </a:p>
        </p:txBody>
      </p:sp>
      <p:sp>
        <p:nvSpPr>
          <p:cNvPr id="3" name="Content Placeholder 2"/>
          <p:cNvSpPr>
            <a:spLocks noGrp="1"/>
          </p:cNvSpPr>
          <p:nvPr>
            <p:ph idx="1"/>
          </p:nvPr>
        </p:nvSpPr>
        <p:spPr/>
        <p:txBody>
          <a:bodyPr/>
          <a:lstStyle/>
          <a:p>
            <a:r>
              <a:rPr lang="en-PH" dirty="0" smtClean="0"/>
              <a:t>Grade 7 science</a:t>
            </a:r>
          </a:p>
          <a:p>
            <a:r>
              <a:rPr lang="en-PH" dirty="0" smtClean="0"/>
              <a:t>Learning Competency: Demonstrate how places on earth may be located using a coordinate system </a:t>
            </a:r>
          </a:p>
          <a:p>
            <a:endParaRPr lang="en-PH" dirty="0"/>
          </a:p>
        </p:txBody>
      </p:sp>
      <p:graphicFrame>
        <p:nvGraphicFramePr>
          <p:cNvPr id="4" name="Table 3"/>
          <p:cNvGraphicFramePr>
            <a:graphicFrameLocks noGrp="1"/>
          </p:cNvGraphicFramePr>
          <p:nvPr/>
        </p:nvGraphicFramePr>
        <p:xfrm>
          <a:off x="500034" y="4071942"/>
          <a:ext cx="8215370" cy="2011680"/>
        </p:xfrm>
        <a:graphic>
          <a:graphicData uri="http://schemas.openxmlformats.org/drawingml/2006/table">
            <a:tbl>
              <a:tblPr firstRow="1" bandRow="1">
                <a:tableStyleId>{00A15C55-8517-42AA-B614-E9B94910E393}</a:tableStyleId>
              </a:tblPr>
              <a:tblGrid>
                <a:gridCol w="4107685"/>
                <a:gridCol w="4107685"/>
              </a:tblGrid>
              <a:tr h="370840">
                <a:tc>
                  <a:txBody>
                    <a:bodyPr/>
                    <a:lstStyle/>
                    <a:p>
                      <a:r>
                        <a:rPr lang="en-PH" sz="2000" dirty="0" smtClean="0"/>
                        <a:t>Knowledge</a:t>
                      </a:r>
                      <a:endParaRPr lang="en-PH" sz="2000" dirty="0"/>
                    </a:p>
                  </a:txBody>
                  <a:tcPr/>
                </a:tc>
                <a:tc>
                  <a:txBody>
                    <a:bodyPr/>
                    <a:lstStyle/>
                    <a:p>
                      <a:r>
                        <a:rPr lang="en-PH" sz="2000" dirty="0" smtClean="0"/>
                        <a:t>Skills</a:t>
                      </a:r>
                      <a:endParaRPr lang="en-PH" sz="2000" dirty="0"/>
                    </a:p>
                  </a:txBody>
                  <a:tcPr/>
                </a:tc>
              </a:tr>
              <a:tr h="370840">
                <a:tc>
                  <a:txBody>
                    <a:bodyPr/>
                    <a:lstStyle/>
                    <a:p>
                      <a:pPr>
                        <a:buFont typeface="Arial" pitchFamily="34" charset="0"/>
                        <a:buChar char="•"/>
                      </a:pPr>
                      <a:r>
                        <a:rPr lang="en-PH" sz="2000" dirty="0" smtClean="0"/>
                        <a:t>The</a:t>
                      </a:r>
                      <a:r>
                        <a:rPr lang="en-PH" sz="2000" baseline="0" dirty="0" smtClean="0"/>
                        <a:t> coordinate system is made up of longitudes and latitudes</a:t>
                      </a:r>
                    </a:p>
                    <a:p>
                      <a:pPr>
                        <a:buFont typeface="Arial" pitchFamily="34" charset="0"/>
                        <a:buChar char="•"/>
                      </a:pPr>
                      <a:r>
                        <a:rPr lang="en-PH" sz="2000" baseline="0" dirty="0" smtClean="0"/>
                        <a:t>The longitude and latitude have degrees to point the location of a place in a map</a:t>
                      </a:r>
                    </a:p>
                  </a:txBody>
                  <a:tcPr/>
                </a:tc>
                <a:tc>
                  <a:txBody>
                    <a:bodyPr/>
                    <a:lstStyle/>
                    <a:p>
                      <a:pPr>
                        <a:buFont typeface="Arial" pitchFamily="34" charset="0"/>
                        <a:buChar char="•"/>
                      </a:pPr>
                      <a:r>
                        <a:rPr lang="en-PH" sz="2000" dirty="0" smtClean="0"/>
                        <a:t>Locate countries</a:t>
                      </a:r>
                      <a:r>
                        <a:rPr lang="en-PH" sz="2000" baseline="0" dirty="0" smtClean="0"/>
                        <a:t> in a world map using longitudes and latitudes</a:t>
                      </a:r>
                    </a:p>
                    <a:p>
                      <a:pPr>
                        <a:buFont typeface="Arial" pitchFamily="34" charset="0"/>
                        <a:buChar char="•"/>
                      </a:pPr>
                      <a:r>
                        <a:rPr lang="en-PH" sz="2000" baseline="0" dirty="0" smtClean="0"/>
                        <a:t>Report the longitude and latitude of a country using the map or globe</a:t>
                      </a:r>
                      <a:endParaRPr lang="en-PH" sz="2000" dirty="0"/>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Assessment criteria</a:t>
            </a:r>
            <a:endParaRPr lang="en-PH" dirty="0"/>
          </a:p>
        </p:txBody>
      </p:sp>
      <p:sp>
        <p:nvSpPr>
          <p:cNvPr id="3" name="Content Placeholder 2"/>
          <p:cNvSpPr>
            <a:spLocks noGrp="1"/>
          </p:cNvSpPr>
          <p:nvPr>
            <p:ph idx="1"/>
          </p:nvPr>
        </p:nvSpPr>
        <p:spPr/>
        <p:txBody>
          <a:bodyPr/>
          <a:lstStyle/>
          <a:p>
            <a:r>
              <a:rPr lang="en-PH" dirty="0" smtClean="0"/>
              <a:t>Unpack the knowledge and skill for the learning competency:</a:t>
            </a:r>
          </a:p>
          <a:p>
            <a:r>
              <a:rPr lang="en-PH" dirty="0" smtClean="0"/>
              <a:t>Math grade 4</a:t>
            </a:r>
          </a:p>
          <a:p>
            <a:r>
              <a:rPr lang="en-PH" dirty="0" smtClean="0"/>
              <a:t>Learning competency</a:t>
            </a:r>
            <a:r>
              <a:rPr lang="en-PH" dirty="0" smtClean="0"/>
              <a:t>:  </a:t>
            </a:r>
            <a:r>
              <a:rPr lang="en-PH" b="1" dirty="0" smtClean="0"/>
              <a:t>Creates </a:t>
            </a:r>
            <a:r>
              <a:rPr lang="en-PH" b="1" dirty="0" smtClean="0"/>
              <a:t>problems involving percentage, with reasonable answers. </a:t>
            </a:r>
            <a:endParaRPr lang="en-PH" b="1" dirty="0" smtClean="0"/>
          </a:p>
          <a:p>
            <a:pPr lvl="1"/>
            <a:r>
              <a:rPr lang="en-PH" dirty="0" smtClean="0"/>
              <a:t>Knowledge:</a:t>
            </a:r>
          </a:p>
          <a:p>
            <a:pPr lvl="1"/>
            <a:r>
              <a:rPr lang="en-PH" dirty="0" smtClean="0"/>
              <a:t>Skills: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dirty="0" smtClean="0"/>
              <a:t>Activities for formative Assessment</a:t>
            </a:r>
            <a:endParaRPr lang="en-PH" dirty="0"/>
          </a:p>
        </p:txBody>
      </p:sp>
      <p:sp>
        <p:nvSpPr>
          <p:cNvPr id="3" name="Content Placeholder 2"/>
          <p:cNvSpPr>
            <a:spLocks noGrp="1"/>
          </p:cNvSpPr>
          <p:nvPr>
            <p:ph idx="1"/>
          </p:nvPr>
        </p:nvSpPr>
        <p:spPr/>
        <p:txBody>
          <a:bodyPr/>
          <a:lstStyle/>
          <a:p>
            <a:r>
              <a:rPr lang="en-PH" b="1" dirty="0" smtClean="0"/>
              <a:t>Concept map</a:t>
            </a:r>
            <a:r>
              <a:rPr lang="en-PH" dirty="0" smtClean="0"/>
              <a:t> – graphics for organizing and representing knowledge of students. Branches out into specific ideas.</a:t>
            </a:r>
          </a:p>
          <a:p>
            <a:pPr lvl="1"/>
            <a:r>
              <a:rPr lang="en-PH" dirty="0" smtClean="0"/>
              <a:t>determine learners’ prior knowledge</a:t>
            </a:r>
          </a:p>
          <a:p>
            <a:pPr lvl="1"/>
            <a:r>
              <a:rPr lang="en-PH" dirty="0" smtClean="0"/>
              <a:t>How they represent relationship of ideas</a:t>
            </a:r>
          </a:p>
          <a:p>
            <a:pPr lvl="1"/>
            <a:r>
              <a:rPr lang="en-PH" dirty="0" smtClean="0"/>
              <a:t>How students graphically summarize what they know</a:t>
            </a:r>
          </a:p>
          <a:p>
            <a:pPr lvl="1"/>
            <a:r>
              <a:rPr lang="en-PH" dirty="0" smtClean="0"/>
              <a:t>Determine learners strengths and misconceptions</a:t>
            </a:r>
          </a:p>
          <a:p>
            <a:pPr lvl="1"/>
            <a:endParaRPr lang="en-PH"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dirty="0" smtClean="0"/>
              <a:t>Activities for formative Assessment</a:t>
            </a:r>
            <a:endParaRPr lang="en-PH" dirty="0"/>
          </a:p>
        </p:txBody>
      </p:sp>
      <p:sp>
        <p:nvSpPr>
          <p:cNvPr id="3" name="Content Placeholder 2"/>
          <p:cNvSpPr>
            <a:spLocks noGrp="1"/>
          </p:cNvSpPr>
          <p:nvPr>
            <p:ph idx="1"/>
          </p:nvPr>
        </p:nvSpPr>
        <p:spPr/>
        <p:txBody>
          <a:bodyPr/>
          <a:lstStyle/>
          <a:p>
            <a:r>
              <a:rPr lang="en-PH" dirty="0" smtClean="0"/>
              <a:t>Essays – extended </a:t>
            </a:r>
            <a:r>
              <a:rPr lang="en-PH" dirty="0" err="1" smtClean="0"/>
              <a:t>peices</a:t>
            </a:r>
            <a:r>
              <a:rPr lang="en-PH" dirty="0" smtClean="0"/>
              <a:t> of writing designed to tell a story, present information, or give an opinion</a:t>
            </a:r>
          </a:p>
          <a:p>
            <a:pPr lvl="1"/>
            <a:r>
              <a:rPr lang="en-PH" dirty="0" smtClean="0"/>
              <a:t>Demonstrates understanding </a:t>
            </a:r>
          </a:p>
          <a:p>
            <a:pPr lvl="1"/>
            <a:r>
              <a:rPr lang="en-PH" dirty="0" smtClean="0"/>
              <a:t>Shows planning, writing and editing skills</a:t>
            </a:r>
          </a:p>
          <a:p>
            <a:pPr lvl="1"/>
            <a:r>
              <a:rPr lang="en-PH" dirty="0" smtClean="0"/>
              <a:t>Ability to compose</a:t>
            </a:r>
          </a:p>
          <a:p>
            <a:pPr lvl="1"/>
            <a:r>
              <a:rPr lang="en-PH" dirty="0" smtClean="0"/>
              <a:t>21</a:t>
            </a:r>
            <a:r>
              <a:rPr lang="en-PH" baseline="30000" dirty="0" smtClean="0"/>
              <a:t>st</a:t>
            </a:r>
            <a:r>
              <a:rPr lang="en-PH" dirty="0" smtClean="0"/>
              <a:t> century skills: communicate and create</a:t>
            </a:r>
            <a:endParaRPr lang="en-PH"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dirty="0" smtClean="0"/>
              <a:t>Activities for formative Assessment</a:t>
            </a:r>
            <a:endParaRPr lang="en-PH" dirty="0"/>
          </a:p>
        </p:txBody>
      </p:sp>
      <p:sp>
        <p:nvSpPr>
          <p:cNvPr id="3" name="Content Placeholder 2"/>
          <p:cNvSpPr>
            <a:spLocks noGrp="1"/>
          </p:cNvSpPr>
          <p:nvPr>
            <p:ph idx="1"/>
          </p:nvPr>
        </p:nvSpPr>
        <p:spPr/>
        <p:txBody>
          <a:bodyPr>
            <a:normAutofit fontScale="92500" lnSpcReduction="20000"/>
          </a:bodyPr>
          <a:lstStyle/>
          <a:p>
            <a:r>
              <a:rPr lang="en-PH" dirty="0" smtClean="0"/>
              <a:t>Interviews – one on one conversation with another person and asking questions to gather information, opinion, and stories.</a:t>
            </a:r>
          </a:p>
          <a:p>
            <a:pPr lvl="1"/>
            <a:r>
              <a:rPr lang="en-PH" dirty="0" smtClean="0"/>
              <a:t>Interview fellow classmates</a:t>
            </a:r>
          </a:p>
          <a:p>
            <a:pPr lvl="1"/>
            <a:r>
              <a:rPr lang="en-PH" dirty="0" smtClean="0"/>
              <a:t>Interview school personnel</a:t>
            </a:r>
          </a:p>
          <a:p>
            <a:pPr lvl="1"/>
            <a:r>
              <a:rPr lang="en-PH" dirty="0" smtClean="0"/>
              <a:t>Interview people in the community </a:t>
            </a:r>
          </a:p>
          <a:p>
            <a:pPr lvl="1"/>
            <a:r>
              <a:rPr lang="en-PH" dirty="0" smtClean="0"/>
              <a:t>Interview experts</a:t>
            </a:r>
          </a:p>
          <a:p>
            <a:r>
              <a:rPr lang="en-PH" dirty="0" smtClean="0"/>
              <a:t>Skills:</a:t>
            </a:r>
          </a:p>
          <a:p>
            <a:pPr lvl="1"/>
            <a:r>
              <a:rPr lang="en-PH" dirty="0" smtClean="0"/>
              <a:t>Gathering information </a:t>
            </a:r>
          </a:p>
          <a:p>
            <a:pPr lvl="1"/>
            <a:r>
              <a:rPr lang="en-PH" dirty="0" smtClean="0"/>
              <a:t>Organizing information</a:t>
            </a:r>
          </a:p>
          <a:p>
            <a:pPr lvl="1"/>
            <a:r>
              <a:rPr lang="en-PH" dirty="0" smtClean="0"/>
              <a:t>Communication and social skills</a:t>
            </a:r>
          </a:p>
          <a:p>
            <a:pPr lvl="1"/>
            <a:endParaRPr lang="en-PH"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dirty="0" smtClean="0"/>
              <a:t>Activities for formative Assessment</a:t>
            </a:r>
            <a:endParaRPr lang="en-PH" dirty="0"/>
          </a:p>
        </p:txBody>
      </p:sp>
      <p:sp>
        <p:nvSpPr>
          <p:cNvPr id="3" name="Content Placeholder 2"/>
          <p:cNvSpPr>
            <a:spLocks noGrp="1"/>
          </p:cNvSpPr>
          <p:nvPr>
            <p:ph idx="1"/>
          </p:nvPr>
        </p:nvSpPr>
        <p:spPr/>
        <p:txBody>
          <a:bodyPr>
            <a:normAutofit fontScale="92500" lnSpcReduction="10000"/>
          </a:bodyPr>
          <a:lstStyle/>
          <a:p>
            <a:r>
              <a:rPr lang="en-PH" dirty="0" smtClean="0"/>
              <a:t>Investigations – sustained exploration of an unfamiliar situation and is open ended. </a:t>
            </a:r>
          </a:p>
          <a:p>
            <a:r>
              <a:rPr lang="en-PH" dirty="0" smtClean="0"/>
              <a:t>Mathematical investigations –recording data and searching patterns</a:t>
            </a:r>
          </a:p>
          <a:p>
            <a:r>
              <a:rPr lang="en-PH" dirty="0" smtClean="0"/>
              <a:t>Scientific investigations – hypothesizing testing whether hypothesis is supported by the data</a:t>
            </a:r>
          </a:p>
          <a:p>
            <a:r>
              <a:rPr lang="en-PH" dirty="0" smtClean="0"/>
              <a:t>Skills:</a:t>
            </a:r>
          </a:p>
          <a:p>
            <a:pPr lvl="1"/>
            <a:r>
              <a:rPr lang="en-PH" dirty="0" smtClean="0"/>
              <a:t>Problem solving</a:t>
            </a:r>
          </a:p>
          <a:p>
            <a:pPr lvl="1"/>
            <a:r>
              <a:rPr lang="en-PH" dirty="0" smtClean="0"/>
              <a:t>Logical and creative thinking</a:t>
            </a:r>
          </a:p>
          <a:p>
            <a:pPr lvl="1"/>
            <a:r>
              <a:rPr lang="en-PH" dirty="0" smtClean="0"/>
              <a:t>Observation and inquiry skills</a:t>
            </a:r>
          </a:p>
          <a:p>
            <a:endParaRPr lang="en-PH"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dirty="0" smtClean="0"/>
              <a:t>Activities for formative Assessment</a:t>
            </a:r>
            <a:endParaRPr lang="en-PH" dirty="0"/>
          </a:p>
        </p:txBody>
      </p:sp>
      <p:sp>
        <p:nvSpPr>
          <p:cNvPr id="3" name="Content Placeholder 2"/>
          <p:cNvSpPr>
            <a:spLocks noGrp="1"/>
          </p:cNvSpPr>
          <p:nvPr>
            <p:ph idx="1"/>
          </p:nvPr>
        </p:nvSpPr>
        <p:spPr/>
        <p:txBody>
          <a:bodyPr/>
          <a:lstStyle/>
          <a:p>
            <a:r>
              <a:rPr lang="en-PH" dirty="0" smtClean="0"/>
              <a:t>Journals – diaries where learners keep a record of important events , experiences, observations, or thoughts and ideas while in class.</a:t>
            </a:r>
          </a:p>
          <a:p>
            <a:r>
              <a:rPr lang="en-PH" dirty="0" smtClean="0"/>
              <a:t>Skills:</a:t>
            </a:r>
          </a:p>
          <a:p>
            <a:pPr lvl="1"/>
            <a:r>
              <a:rPr lang="en-PH" dirty="0" smtClean="0"/>
              <a:t>Express thoughts and feelings</a:t>
            </a:r>
          </a:p>
          <a:p>
            <a:pPr lvl="1"/>
            <a:r>
              <a:rPr lang="en-PH" dirty="0" smtClean="0"/>
              <a:t>Recording details of events</a:t>
            </a:r>
          </a:p>
          <a:p>
            <a:pPr lvl="1"/>
            <a:r>
              <a:rPr lang="en-PH" dirty="0" smtClean="0"/>
              <a:t>Synthesize ideas</a:t>
            </a:r>
          </a:p>
          <a:p>
            <a:pPr lvl="1"/>
            <a:r>
              <a:rPr lang="en-PH" dirty="0" smtClean="0"/>
              <a:t>Reflect on one’s learning</a:t>
            </a:r>
            <a:endParaRPr lang="en-PH"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dirty="0" smtClean="0"/>
              <a:t>Activities for formative Assessment</a:t>
            </a:r>
            <a:endParaRPr lang="en-PH" dirty="0"/>
          </a:p>
        </p:txBody>
      </p:sp>
      <p:sp>
        <p:nvSpPr>
          <p:cNvPr id="3" name="Content Placeholder 2"/>
          <p:cNvSpPr>
            <a:spLocks noGrp="1"/>
          </p:cNvSpPr>
          <p:nvPr>
            <p:ph idx="1"/>
          </p:nvPr>
        </p:nvSpPr>
        <p:spPr/>
        <p:txBody>
          <a:bodyPr/>
          <a:lstStyle/>
          <a:p>
            <a:r>
              <a:rPr lang="en-PH" dirty="0" smtClean="0"/>
              <a:t>Viewing analysis – process of viewing and studying visual media such as movies, documentaries and movie clips as related to the lesson.</a:t>
            </a:r>
          </a:p>
          <a:p>
            <a:r>
              <a:rPr lang="en-PH" dirty="0" smtClean="0"/>
              <a:t>Used to show social issues, history, literature, culture. </a:t>
            </a:r>
          </a:p>
          <a:p>
            <a:r>
              <a:rPr lang="en-PH" dirty="0" smtClean="0"/>
              <a:t>Skills:</a:t>
            </a:r>
          </a:p>
          <a:p>
            <a:pPr lvl="1"/>
            <a:r>
              <a:rPr lang="en-PH" dirty="0" smtClean="0"/>
              <a:t>Critical understanding and interpretation</a:t>
            </a:r>
          </a:p>
          <a:p>
            <a:pPr lvl="1"/>
            <a:r>
              <a:rPr lang="en-PH" dirty="0" smtClean="0"/>
              <a:t>Constructing and reasoning skills</a:t>
            </a:r>
            <a:endParaRPr lang="en-PH"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Basic Assessment Principles</a:t>
            </a:r>
            <a:endParaRPr lang="en-PH" dirty="0"/>
          </a:p>
        </p:txBody>
      </p:sp>
      <p:sp>
        <p:nvSpPr>
          <p:cNvPr id="3" name="Content Placeholder 2"/>
          <p:cNvSpPr>
            <a:spLocks noGrp="1"/>
          </p:cNvSpPr>
          <p:nvPr>
            <p:ph idx="1"/>
          </p:nvPr>
        </p:nvSpPr>
        <p:spPr/>
        <p:txBody>
          <a:bodyPr/>
          <a:lstStyle/>
          <a:p>
            <a:r>
              <a:rPr lang="en-PH" dirty="0" smtClean="0"/>
              <a:t>Assessment should be aligned with the learning target.</a:t>
            </a:r>
          </a:p>
          <a:p>
            <a:r>
              <a:rPr lang="en-PH" dirty="0" smtClean="0"/>
              <a:t>The proper form of assessment (written and performance) is decided based on the nature of the learning target (learning competency)</a:t>
            </a:r>
          </a:p>
          <a:p>
            <a:r>
              <a:rPr lang="en-PH" dirty="0" smtClean="0"/>
              <a:t>Assessment is both formative and summative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dirty="0" smtClean="0"/>
              <a:t>Activities for formative Assessment</a:t>
            </a:r>
            <a:endParaRPr lang="en-PH" dirty="0"/>
          </a:p>
        </p:txBody>
      </p:sp>
      <p:sp>
        <p:nvSpPr>
          <p:cNvPr id="3" name="Content Placeholder 2"/>
          <p:cNvSpPr>
            <a:spLocks noGrp="1"/>
          </p:cNvSpPr>
          <p:nvPr>
            <p:ph idx="1"/>
          </p:nvPr>
        </p:nvSpPr>
        <p:spPr/>
        <p:txBody>
          <a:bodyPr>
            <a:normAutofit fontScale="92500" lnSpcReduction="20000"/>
          </a:bodyPr>
          <a:lstStyle/>
          <a:p>
            <a:r>
              <a:rPr lang="en-PH" dirty="0" smtClean="0"/>
              <a:t>Projects – learners solve a practical problem. </a:t>
            </a:r>
          </a:p>
          <a:p>
            <a:r>
              <a:rPr lang="en-PH" dirty="0" smtClean="0"/>
              <a:t>Opportunity for learners to demonstrate creativity, resourcefulness, and apply knowledge and skills.</a:t>
            </a:r>
          </a:p>
          <a:p>
            <a:r>
              <a:rPr lang="en-PH" dirty="0" smtClean="0"/>
              <a:t>Examples: Building a rocket, making a kite, science experiment, writing a poem, proposal to improve a polluted area. </a:t>
            </a:r>
          </a:p>
          <a:p>
            <a:r>
              <a:rPr lang="en-PH" dirty="0" smtClean="0"/>
              <a:t>Problem-type project: Give a solution</a:t>
            </a:r>
          </a:p>
          <a:p>
            <a:r>
              <a:rPr lang="en-PH" dirty="0" smtClean="0"/>
              <a:t>Constructive project: Design, make and appraise materials</a:t>
            </a:r>
          </a:p>
          <a:p>
            <a:r>
              <a:rPr lang="en-PH" dirty="0" smtClean="0"/>
              <a:t>Aesthetic project: Experience the output they produce</a:t>
            </a:r>
            <a:endParaRPr lang="en-PH"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dirty="0" smtClean="0"/>
              <a:t>Activities for formative Assessment</a:t>
            </a:r>
            <a:endParaRPr lang="en-PH" dirty="0"/>
          </a:p>
        </p:txBody>
      </p:sp>
      <p:sp>
        <p:nvSpPr>
          <p:cNvPr id="3" name="Content Placeholder 2"/>
          <p:cNvSpPr>
            <a:spLocks noGrp="1"/>
          </p:cNvSpPr>
          <p:nvPr>
            <p:ph idx="1"/>
          </p:nvPr>
        </p:nvSpPr>
        <p:spPr/>
        <p:txBody>
          <a:bodyPr/>
          <a:lstStyle/>
          <a:p>
            <a:r>
              <a:rPr lang="en-PH" dirty="0" smtClean="0"/>
              <a:t>Role playing: speaking and acting activity where the learners pretend to be something or someone to simulate an event. </a:t>
            </a:r>
          </a:p>
          <a:p>
            <a:r>
              <a:rPr lang="en-PH" dirty="0" smtClean="0"/>
              <a:t>Skills:</a:t>
            </a:r>
          </a:p>
          <a:p>
            <a:pPr lvl="1"/>
            <a:r>
              <a:rPr lang="en-PH" dirty="0" smtClean="0"/>
              <a:t>Participatory</a:t>
            </a:r>
          </a:p>
          <a:p>
            <a:pPr lvl="1"/>
            <a:r>
              <a:rPr lang="en-PH" dirty="0" smtClean="0"/>
              <a:t>Seeing other perspectives</a:t>
            </a:r>
          </a:p>
          <a:p>
            <a:pPr lvl="1"/>
            <a:r>
              <a:rPr lang="en-PH" dirty="0" smtClean="0"/>
              <a:t>Social skills</a:t>
            </a:r>
          </a:p>
          <a:p>
            <a:pPr lvl="1"/>
            <a:r>
              <a:rPr lang="en-PH" dirty="0" smtClean="0"/>
              <a:t>Express ideas</a:t>
            </a:r>
            <a:endParaRPr lang="en-PH"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dirty="0" smtClean="0"/>
              <a:t>Activities for formative Assessment</a:t>
            </a:r>
            <a:endParaRPr lang="en-PH" dirty="0"/>
          </a:p>
        </p:txBody>
      </p:sp>
      <p:sp>
        <p:nvSpPr>
          <p:cNvPr id="3" name="Content Placeholder 2"/>
          <p:cNvSpPr>
            <a:spLocks noGrp="1"/>
          </p:cNvSpPr>
          <p:nvPr>
            <p:ph idx="1"/>
          </p:nvPr>
        </p:nvSpPr>
        <p:spPr/>
        <p:txBody>
          <a:bodyPr/>
          <a:lstStyle/>
          <a:p>
            <a:r>
              <a:rPr lang="en-PH" dirty="0" smtClean="0"/>
              <a:t>Surveys – gathering and analyzing data that is collecting using different data collection methods.</a:t>
            </a:r>
          </a:p>
          <a:p>
            <a:r>
              <a:rPr lang="en-PH" dirty="0" smtClean="0"/>
              <a:t>Skills:</a:t>
            </a:r>
          </a:p>
          <a:p>
            <a:pPr lvl="1"/>
            <a:r>
              <a:rPr lang="en-PH" dirty="0" smtClean="0"/>
              <a:t>Determine views and perceptions of the sample</a:t>
            </a:r>
          </a:p>
          <a:p>
            <a:pPr lvl="1"/>
            <a:r>
              <a:rPr lang="en-PH" dirty="0" smtClean="0"/>
              <a:t>Develop observation and analytical skills</a:t>
            </a:r>
          </a:p>
          <a:p>
            <a:pPr lvl="1"/>
            <a:r>
              <a:rPr lang="en-PH" dirty="0" smtClean="0"/>
              <a:t>Decision making </a:t>
            </a:r>
            <a:endParaRPr lang="en-PH"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dirty="0" smtClean="0"/>
              <a:t>Activities for formative Assessment</a:t>
            </a:r>
            <a:endParaRPr lang="en-PH" dirty="0"/>
          </a:p>
        </p:txBody>
      </p:sp>
      <p:sp>
        <p:nvSpPr>
          <p:cNvPr id="3" name="Content Placeholder 2"/>
          <p:cNvSpPr>
            <a:spLocks noGrp="1"/>
          </p:cNvSpPr>
          <p:nvPr>
            <p:ph idx="1"/>
          </p:nvPr>
        </p:nvSpPr>
        <p:spPr/>
        <p:txBody>
          <a:bodyPr/>
          <a:lstStyle/>
          <a:p>
            <a:r>
              <a:rPr lang="en-PH" dirty="0" smtClean="0"/>
              <a:t>Think-pair-share – learners think of a response to a question individually first. They form pairs to discuss their answers. Then together they agree on the ideas they will share in class.</a:t>
            </a:r>
          </a:p>
          <a:p>
            <a:r>
              <a:rPr lang="en-PH" dirty="0" smtClean="0"/>
              <a:t>Skills:</a:t>
            </a:r>
          </a:p>
          <a:p>
            <a:pPr lvl="1"/>
            <a:r>
              <a:rPr lang="en-PH" dirty="0" smtClean="0"/>
              <a:t>Collaborative skills</a:t>
            </a:r>
          </a:p>
          <a:p>
            <a:pPr lvl="1"/>
            <a:r>
              <a:rPr lang="en-PH" dirty="0" smtClean="0"/>
              <a:t>Conceptual understanding</a:t>
            </a:r>
          </a:p>
          <a:p>
            <a:pPr lvl="1"/>
            <a:r>
              <a:rPr lang="en-PH" dirty="0" smtClean="0"/>
              <a:t>Participate in discussions</a:t>
            </a:r>
            <a:endParaRPr lang="en-PH"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Workshop task</a:t>
            </a:r>
            <a:endParaRPr lang="en-PH" dirty="0"/>
          </a:p>
        </p:txBody>
      </p:sp>
      <p:sp>
        <p:nvSpPr>
          <p:cNvPr id="3" name="Content Placeholder 2"/>
          <p:cNvSpPr>
            <a:spLocks noGrp="1"/>
          </p:cNvSpPr>
          <p:nvPr>
            <p:ph idx="1"/>
          </p:nvPr>
        </p:nvSpPr>
        <p:spPr/>
        <p:txBody>
          <a:bodyPr/>
          <a:lstStyle/>
          <a:p>
            <a:endParaRPr lang="en-PH"/>
          </a:p>
        </p:txBody>
      </p:sp>
      <p:graphicFrame>
        <p:nvGraphicFramePr>
          <p:cNvPr id="4" name="Content Placeholder 3"/>
          <p:cNvGraphicFramePr>
            <a:graphicFrameLocks/>
          </p:cNvGraphicFramePr>
          <p:nvPr/>
        </p:nvGraphicFramePr>
        <p:xfrm>
          <a:off x="457200" y="1774825"/>
          <a:ext cx="8229601" cy="4688840"/>
        </p:xfrm>
        <a:graphic>
          <a:graphicData uri="http://schemas.openxmlformats.org/drawingml/2006/table">
            <a:tbl>
              <a:tblPr firstRow="1" bandRow="1">
                <a:tableStyleId>{7DF18680-E054-41AD-8BC1-D1AEF772440D}</a:tableStyleId>
              </a:tblPr>
              <a:tblGrid>
                <a:gridCol w="2328850"/>
                <a:gridCol w="5900751"/>
              </a:tblGrid>
              <a:tr h="370840">
                <a:tc>
                  <a:txBody>
                    <a:bodyPr/>
                    <a:lstStyle/>
                    <a:p>
                      <a:pPr marL="342900" indent="-342900">
                        <a:buAutoNum type="romanUcPeriod"/>
                      </a:pPr>
                      <a:r>
                        <a:rPr lang="en-PH" dirty="0" smtClean="0"/>
                        <a:t>Objectives</a:t>
                      </a:r>
                      <a:endParaRPr lang="en-PH" dirty="0"/>
                    </a:p>
                  </a:txBody>
                  <a:tcPr/>
                </a:tc>
                <a:tc>
                  <a:txBody>
                    <a:bodyPr/>
                    <a:lstStyle/>
                    <a:p>
                      <a:endParaRPr lang="en-PH"/>
                    </a:p>
                  </a:txBody>
                  <a:tcPr/>
                </a:tc>
              </a:tr>
              <a:tr h="370840">
                <a:tc>
                  <a:txBody>
                    <a:bodyPr/>
                    <a:lstStyle/>
                    <a:p>
                      <a:r>
                        <a:rPr lang="en-PH" dirty="0" smtClean="0"/>
                        <a:t>Learning competency:</a:t>
                      </a:r>
                      <a:endParaRPr lang="en-PH" dirty="0"/>
                    </a:p>
                  </a:txBody>
                  <a:tcPr/>
                </a:tc>
                <a:tc>
                  <a:txBody>
                    <a:bodyPr/>
                    <a:lstStyle/>
                    <a:p>
                      <a:endParaRPr lang="en-PH" dirty="0"/>
                    </a:p>
                  </a:txBody>
                  <a:tcPr/>
                </a:tc>
              </a:tr>
              <a:tr h="370840">
                <a:tc>
                  <a:txBody>
                    <a:bodyPr/>
                    <a:lstStyle/>
                    <a:p>
                      <a:r>
                        <a:rPr lang="en-PH" dirty="0" smtClean="0"/>
                        <a:t>II.</a:t>
                      </a:r>
                      <a:r>
                        <a:rPr lang="en-PH" baseline="0" dirty="0" smtClean="0"/>
                        <a:t> </a:t>
                      </a:r>
                      <a:r>
                        <a:rPr lang="en-PH" dirty="0" smtClean="0"/>
                        <a:t>Assessment Method:</a:t>
                      </a:r>
                      <a:endParaRPr lang="en-PH" dirty="0"/>
                    </a:p>
                  </a:txBody>
                  <a:tcPr/>
                </a:tc>
                <a:tc>
                  <a:txBody>
                    <a:bodyPr/>
                    <a:lstStyle/>
                    <a:p>
                      <a:r>
                        <a:rPr lang="en-PH" dirty="0" smtClean="0"/>
                        <a:t>Observation,  talking to learners,</a:t>
                      </a:r>
                      <a:r>
                        <a:rPr lang="en-PH" baseline="0" dirty="0" smtClean="0"/>
                        <a:t> analyzing learners products</a:t>
                      </a:r>
                      <a:endParaRPr lang="en-PH" dirty="0"/>
                    </a:p>
                  </a:txBody>
                  <a:tcPr/>
                </a:tc>
              </a:tr>
              <a:tr h="370840">
                <a:tc>
                  <a:txBody>
                    <a:bodyPr/>
                    <a:lstStyle/>
                    <a:p>
                      <a:r>
                        <a:rPr lang="en-PH" dirty="0" smtClean="0"/>
                        <a:t>III.  Assessment Criteria:</a:t>
                      </a:r>
                      <a:endParaRPr lang="en-PH" dirty="0"/>
                    </a:p>
                  </a:txBody>
                  <a:tcPr/>
                </a:tc>
                <a:tc>
                  <a:txBody>
                    <a:bodyPr/>
                    <a:lstStyle/>
                    <a:p>
                      <a:r>
                        <a:rPr lang="en-PH" dirty="0" smtClean="0"/>
                        <a:t>Knowledge:</a:t>
                      </a:r>
                      <a:endParaRPr lang="en-PH" dirty="0"/>
                    </a:p>
                  </a:txBody>
                  <a:tcPr/>
                </a:tc>
              </a:tr>
              <a:tr h="370840">
                <a:tc>
                  <a:txBody>
                    <a:bodyPr/>
                    <a:lstStyle/>
                    <a:p>
                      <a:endParaRPr lang="en-PH" dirty="0"/>
                    </a:p>
                  </a:txBody>
                  <a:tcPr/>
                </a:tc>
                <a:tc>
                  <a:txBody>
                    <a:bodyPr/>
                    <a:lstStyle/>
                    <a:p>
                      <a:r>
                        <a:rPr lang="en-PH" dirty="0" smtClean="0"/>
                        <a:t>Skills:</a:t>
                      </a:r>
                      <a:endParaRPr lang="en-PH" dirty="0"/>
                    </a:p>
                  </a:txBody>
                  <a:tcPr/>
                </a:tc>
              </a:tr>
              <a:tr h="370840">
                <a:tc>
                  <a:txBody>
                    <a:bodyPr/>
                    <a:lstStyle/>
                    <a:p>
                      <a:pPr marL="342900" indent="-342900">
                        <a:buNone/>
                      </a:pPr>
                      <a:r>
                        <a:rPr lang="en-PH" b="1" dirty="0" smtClean="0"/>
                        <a:t>IV.  Assessment</a:t>
                      </a:r>
                      <a:r>
                        <a:rPr lang="en-PH" b="1" baseline="0" dirty="0" smtClean="0"/>
                        <a:t> activity:</a:t>
                      </a:r>
                      <a:endParaRPr lang="en-PH" b="1" dirty="0"/>
                    </a:p>
                  </a:txBody>
                  <a:tcPr/>
                </a:tc>
                <a:tc>
                  <a:txBody>
                    <a:bodyPr/>
                    <a:lstStyle/>
                    <a:p>
                      <a:r>
                        <a:rPr lang="en-PH" dirty="0" smtClean="0"/>
                        <a:t>What will the students</a:t>
                      </a:r>
                      <a:r>
                        <a:rPr lang="en-PH" baseline="0" dirty="0" smtClean="0"/>
                        <a:t> do?</a:t>
                      </a:r>
                      <a:r>
                        <a:rPr lang="en-PH" dirty="0" smtClean="0">
                          <a:solidFill>
                            <a:schemeClr val="tx1"/>
                          </a:solidFill>
                        </a:rPr>
                        <a:t> Before, During</a:t>
                      </a:r>
                      <a:r>
                        <a:rPr lang="en-PH" baseline="0" dirty="0" smtClean="0">
                          <a:solidFill>
                            <a:schemeClr val="tx1"/>
                          </a:solidFill>
                        </a:rPr>
                        <a:t> and after Instruction</a:t>
                      </a:r>
                      <a:endParaRPr lang="en-PH" dirty="0" smtClean="0">
                        <a:solidFill>
                          <a:schemeClr val="tx1"/>
                        </a:solidFill>
                      </a:endParaRPr>
                    </a:p>
                  </a:txBody>
                  <a:tcPr/>
                </a:tc>
              </a:tr>
              <a:tr h="370840">
                <a:tc>
                  <a:txBody>
                    <a:bodyPr/>
                    <a:lstStyle/>
                    <a:p>
                      <a:pPr marL="342900" indent="-342900">
                        <a:buAutoNum type="romanUcPeriod" startAt="5"/>
                      </a:pPr>
                      <a:r>
                        <a:rPr lang="en-PH" b="1" dirty="0" smtClean="0">
                          <a:solidFill>
                            <a:schemeClr val="tx1"/>
                          </a:solidFill>
                        </a:rPr>
                        <a:t>Recording</a:t>
                      </a:r>
                      <a:r>
                        <a:rPr lang="en-PH" b="1" baseline="0" dirty="0" smtClean="0">
                          <a:solidFill>
                            <a:schemeClr val="tx1"/>
                          </a:solidFill>
                        </a:rPr>
                        <a:t> method</a:t>
                      </a:r>
                      <a:endParaRPr lang="en-PH" b="1" dirty="0">
                        <a:solidFill>
                          <a:schemeClr val="tx1"/>
                        </a:solidFill>
                      </a:endParaRPr>
                    </a:p>
                  </a:txBody>
                  <a:tcPr/>
                </a:tc>
                <a:tc>
                  <a:txBody>
                    <a:bodyPr/>
                    <a:lstStyle/>
                    <a:p>
                      <a:r>
                        <a:rPr lang="en-PH" dirty="0" smtClean="0">
                          <a:solidFill>
                            <a:schemeClr val="tx1"/>
                          </a:solidFill>
                        </a:rPr>
                        <a:t>Checklist.</a:t>
                      </a:r>
                      <a:r>
                        <a:rPr lang="en-PH" baseline="0" dirty="0" smtClean="0">
                          <a:solidFill>
                            <a:schemeClr val="tx1"/>
                          </a:solidFill>
                        </a:rPr>
                        <a:t> Class grid, portfolio, </a:t>
                      </a:r>
                      <a:r>
                        <a:rPr lang="en-PH" baseline="0" dirty="0" err="1" smtClean="0">
                          <a:solidFill>
                            <a:schemeClr val="tx1"/>
                          </a:solidFill>
                        </a:rPr>
                        <a:t>audiorecording</a:t>
                      </a:r>
                      <a:r>
                        <a:rPr lang="en-PH" baseline="0" dirty="0" smtClean="0">
                          <a:solidFill>
                            <a:schemeClr val="tx1"/>
                          </a:solidFill>
                        </a:rPr>
                        <a:t>, marks, anecdotal record, comments, self-assessment, video footage</a:t>
                      </a:r>
                      <a:endParaRPr lang="en-PH" dirty="0">
                        <a:solidFill>
                          <a:schemeClr val="tx1"/>
                        </a:solidFill>
                      </a:endParaRPr>
                    </a:p>
                  </a:txBody>
                  <a:tcPr/>
                </a:tc>
              </a:tr>
              <a:tr h="370840">
                <a:tc>
                  <a:txBody>
                    <a:bodyPr/>
                    <a:lstStyle/>
                    <a:p>
                      <a:r>
                        <a:rPr lang="en-PH" b="1" dirty="0" smtClean="0">
                          <a:solidFill>
                            <a:schemeClr val="tx1"/>
                          </a:solidFill>
                        </a:rPr>
                        <a:t>VI.  Making</a:t>
                      </a:r>
                      <a:r>
                        <a:rPr lang="en-PH" b="1" baseline="0" dirty="0" smtClean="0">
                          <a:solidFill>
                            <a:schemeClr val="tx1"/>
                          </a:solidFill>
                        </a:rPr>
                        <a:t> Judgment</a:t>
                      </a:r>
                      <a:endParaRPr lang="en-PH" b="1" dirty="0">
                        <a:solidFill>
                          <a:schemeClr val="tx1"/>
                        </a:solidFill>
                      </a:endParaRPr>
                    </a:p>
                  </a:txBody>
                  <a:tcPr/>
                </a:tc>
                <a:tc>
                  <a:txBody>
                    <a:bodyPr/>
                    <a:lstStyle/>
                    <a:p>
                      <a:r>
                        <a:rPr lang="en-PH" dirty="0" smtClean="0">
                          <a:solidFill>
                            <a:schemeClr val="tx1"/>
                          </a:solidFill>
                        </a:rPr>
                        <a:t>Rubric, checklists</a:t>
                      </a:r>
                      <a:endParaRPr lang="en-PH" dirty="0">
                        <a:solidFill>
                          <a:schemeClr val="tx1"/>
                        </a:solidFill>
                      </a:endParaRPr>
                    </a:p>
                  </a:txBody>
                  <a:tcPr/>
                </a:tc>
              </a:tr>
              <a:tr h="370840">
                <a:tc>
                  <a:txBody>
                    <a:bodyPr/>
                    <a:lstStyle/>
                    <a:p>
                      <a:r>
                        <a:rPr lang="en-PH" dirty="0" smtClean="0"/>
                        <a:t>VII. Feedback</a:t>
                      </a:r>
                      <a:endParaRPr lang="en-PH" dirty="0"/>
                    </a:p>
                  </a:txBody>
                  <a:tcPr/>
                </a:tc>
                <a:tc>
                  <a:txBody>
                    <a:bodyPr/>
                    <a:lstStyle/>
                    <a:p>
                      <a:r>
                        <a:rPr lang="en-PH" dirty="0" smtClean="0"/>
                        <a:t>Oral feedback, written feedback, self-reflection</a:t>
                      </a:r>
                      <a:r>
                        <a:rPr lang="en-PH" baseline="0" dirty="0" smtClean="0"/>
                        <a:t> </a:t>
                      </a:r>
                      <a:endParaRPr lang="en-PH" dirty="0"/>
                    </a:p>
                  </a:txBody>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Example</a:t>
            </a:r>
            <a:endParaRPr lang="en-PH" dirty="0"/>
          </a:p>
        </p:txBody>
      </p:sp>
      <p:sp>
        <p:nvSpPr>
          <p:cNvPr id="3" name="Content Placeholder 2"/>
          <p:cNvSpPr>
            <a:spLocks noGrp="1"/>
          </p:cNvSpPr>
          <p:nvPr>
            <p:ph idx="1"/>
          </p:nvPr>
        </p:nvSpPr>
        <p:spPr/>
        <p:txBody>
          <a:bodyPr>
            <a:normAutofit lnSpcReduction="10000"/>
          </a:bodyPr>
          <a:lstStyle/>
          <a:p>
            <a:r>
              <a:rPr lang="en-PH" dirty="0" smtClean="0"/>
              <a:t>English grade 4</a:t>
            </a:r>
          </a:p>
          <a:p>
            <a:r>
              <a:rPr lang="en-PH" dirty="0" smtClean="0"/>
              <a:t>1. Learning competency: Write a letter</a:t>
            </a:r>
          </a:p>
          <a:p>
            <a:r>
              <a:rPr lang="en-PH" dirty="0" smtClean="0"/>
              <a:t>2. Assessment Method: </a:t>
            </a:r>
            <a:r>
              <a:rPr lang="en-PH" dirty="0" smtClean="0"/>
              <a:t>talking to learners, analyzing learners </a:t>
            </a:r>
            <a:r>
              <a:rPr lang="en-PH" dirty="0" smtClean="0"/>
              <a:t>products</a:t>
            </a:r>
          </a:p>
          <a:p>
            <a:r>
              <a:rPr lang="en-PH" dirty="0" smtClean="0"/>
              <a:t>3. Assessment criteria</a:t>
            </a:r>
          </a:p>
          <a:p>
            <a:pPr lvl="1"/>
            <a:r>
              <a:rPr lang="en-PH" dirty="0" smtClean="0"/>
              <a:t>Knowledge: </a:t>
            </a:r>
          </a:p>
          <a:p>
            <a:pPr lvl="1"/>
            <a:r>
              <a:rPr lang="en-PH" dirty="0" smtClean="0"/>
              <a:t>A letter is made up of heading, greeting, body, complementary ending and signature</a:t>
            </a:r>
          </a:p>
          <a:p>
            <a:pPr lvl="1"/>
            <a:r>
              <a:rPr lang="en-PH" dirty="0" smtClean="0"/>
              <a:t>The body needs to clearly convey to the receiver the message</a:t>
            </a:r>
          </a:p>
          <a:p>
            <a:endParaRPr lang="en-PH" dirty="0" smtClean="0"/>
          </a:p>
          <a:p>
            <a:endParaRPr lang="en-PH"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Example</a:t>
            </a:r>
            <a:endParaRPr lang="en-PH" dirty="0"/>
          </a:p>
        </p:txBody>
      </p:sp>
      <p:sp>
        <p:nvSpPr>
          <p:cNvPr id="3" name="Content Placeholder 2"/>
          <p:cNvSpPr>
            <a:spLocks noGrp="1"/>
          </p:cNvSpPr>
          <p:nvPr>
            <p:ph idx="1"/>
          </p:nvPr>
        </p:nvSpPr>
        <p:spPr/>
        <p:txBody>
          <a:bodyPr>
            <a:normAutofit fontScale="92500" lnSpcReduction="20000"/>
          </a:bodyPr>
          <a:lstStyle/>
          <a:p>
            <a:pPr lvl="1"/>
            <a:r>
              <a:rPr lang="en-PH" dirty="0" smtClean="0"/>
              <a:t>Skill</a:t>
            </a:r>
          </a:p>
          <a:p>
            <a:pPr lvl="1"/>
            <a:r>
              <a:rPr lang="en-PH" dirty="0" smtClean="0"/>
              <a:t>Indicate the contents in the appropriate heading</a:t>
            </a:r>
          </a:p>
          <a:p>
            <a:pPr lvl="1"/>
            <a:r>
              <a:rPr lang="en-PH" dirty="0" smtClean="0"/>
              <a:t>Follow the format in writing a letter</a:t>
            </a:r>
          </a:p>
          <a:p>
            <a:pPr lvl="1"/>
            <a:r>
              <a:rPr lang="en-PH" dirty="0" smtClean="0"/>
              <a:t>The body is written where the ideas are clear and organized.</a:t>
            </a:r>
          </a:p>
          <a:p>
            <a:r>
              <a:rPr lang="en-PH" dirty="0" smtClean="0"/>
              <a:t>4.  Assessment activity</a:t>
            </a:r>
          </a:p>
          <a:p>
            <a:r>
              <a:rPr lang="en-PH" i="1" dirty="0" smtClean="0"/>
              <a:t>Before the lesson</a:t>
            </a:r>
            <a:r>
              <a:rPr lang="en-PH" dirty="0" smtClean="0"/>
              <a:t>: Students will be given a situation and they will write a letter for it. </a:t>
            </a:r>
          </a:p>
          <a:p>
            <a:r>
              <a:rPr lang="en-PH" i="1" dirty="0" smtClean="0"/>
              <a:t>During the lesson</a:t>
            </a:r>
            <a:r>
              <a:rPr lang="en-PH" dirty="0" smtClean="0"/>
              <a:t>: Students will edit and rewrite the contents of a sample letter.</a:t>
            </a:r>
          </a:p>
          <a:p>
            <a:r>
              <a:rPr lang="en-PH" i="1" dirty="0" smtClean="0"/>
              <a:t>After the activity</a:t>
            </a:r>
            <a:r>
              <a:rPr lang="en-PH" dirty="0" smtClean="0"/>
              <a:t>: Students will compose their own letter.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Example</a:t>
            </a:r>
            <a:endParaRPr lang="en-PH" dirty="0"/>
          </a:p>
        </p:txBody>
      </p:sp>
      <p:sp>
        <p:nvSpPr>
          <p:cNvPr id="3" name="Content Placeholder 2"/>
          <p:cNvSpPr>
            <a:spLocks noGrp="1"/>
          </p:cNvSpPr>
          <p:nvPr>
            <p:ph idx="1"/>
          </p:nvPr>
        </p:nvSpPr>
        <p:spPr/>
        <p:txBody>
          <a:bodyPr/>
          <a:lstStyle/>
          <a:p>
            <a:r>
              <a:rPr lang="en-PH" dirty="0" smtClean="0"/>
              <a:t>5.  Recording method: self-assessment, portfolio, marks</a:t>
            </a:r>
          </a:p>
          <a:p>
            <a:r>
              <a:rPr lang="en-PH" dirty="0" smtClean="0"/>
              <a:t>6.  Judgement: checklist</a:t>
            </a:r>
          </a:p>
          <a:p>
            <a:r>
              <a:rPr lang="en-PH" dirty="0" smtClean="0"/>
              <a:t>7.  Feedback: Written</a:t>
            </a:r>
          </a:p>
          <a:p>
            <a:endParaRPr lang="en-PH"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a:p>
        </p:txBody>
      </p:sp>
      <p:graphicFrame>
        <p:nvGraphicFramePr>
          <p:cNvPr id="5" name="Content Placeholder 4"/>
          <p:cNvGraphicFramePr>
            <a:graphicFrameLocks noGrp="1"/>
          </p:cNvGraphicFramePr>
          <p:nvPr>
            <p:ph idx="1"/>
          </p:nvPr>
        </p:nvGraphicFramePr>
        <p:xfrm>
          <a:off x="457200" y="1774825"/>
          <a:ext cx="8229600" cy="3657600"/>
        </p:xfrm>
        <a:graphic>
          <a:graphicData uri="http://schemas.openxmlformats.org/drawingml/2006/table">
            <a:tbl>
              <a:tblPr firstRow="1" bandRow="1">
                <a:tableStyleId>{073A0DAA-6AF3-43AB-8588-CEC1D06C72B9}</a:tableStyleId>
              </a:tblPr>
              <a:tblGrid>
                <a:gridCol w="2743200"/>
                <a:gridCol w="2743200"/>
                <a:gridCol w="2743200"/>
              </a:tblGrid>
              <a:tr h="370840">
                <a:tc>
                  <a:txBody>
                    <a:bodyPr/>
                    <a:lstStyle/>
                    <a:p>
                      <a:r>
                        <a:rPr lang="en-PH" sz="2400" dirty="0" smtClean="0"/>
                        <a:t>Learning Competency</a:t>
                      </a:r>
                      <a:endParaRPr lang="en-PH" sz="2400" dirty="0"/>
                    </a:p>
                  </a:txBody>
                  <a:tcPr/>
                </a:tc>
                <a:tc>
                  <a:txBody>
                    <a:bodyPr/>
                    <a:lstStyle/>
                    <a:p>
                      <a:r>
                        <a:rPr lang="en-PH" sz="2400" dirty="0" smtClean="0"/>
                        <a:t>Science: Label</a:t>
                      </a:r>
                      <a:r>
                        <a:rPr lang="en-PH" sz="2400" baseline="0" dirty="0" smtClean="0"/>
                        <a:t> the parts of the microscope</a:t>
                      </a:r>
                      <a:endParaRPr lang="en-PH" sz="2400" dirty="0"/>
                    </a:p>
                  </a:txBody>
                  <a:tcPr/>
                </a:tc>
                <a:tc>
                  <a:txBody>
                    <a:bodyPr/>
                    <a:lstStyle/>
                    <a:p>
                      <a:r>
                        <a:rPr lang="en-PH" sz="2400" dirty="0" smtClean="0"/>
                        <a:t>Math: Write</a:t>
                      </a:r>
                      <a:r>
                        <a:rPr lang="en-PH" sz="2400" baseline="0" dirty="0" smtClean="0"/>
                        <a:t> word problems involving dissimilar fractions</a:t>
                      </a:r>
                      <a:endParaRPr lang="en-PH" sz="2400" dirty="0"/>
                    </a:p>
                  </a:txBody>
                  <a:tcPr/>
                </a:tc>
              </a:tr>
              <a:tr h="370840">
                <a:tc>
                  <a:txBody>
                    <a:bodyPr/>
                    <a:lstStyle/>
                    <a:p>
                      <a:r>
                        <a:rPr lang="en-PH" sz="2400" dirty="0" smtClean="0"/>
                        <a:t>What task</a:t>
                      </a:r>
                      <a:r>
                        <a:rPr lang="en-PH" sz="2400" baseline="0" dirty="0" smtClean="0"/>
                        <a:t> will be provided?</a:t>
                      </a:r>
                      <a:endParaRPr lang="en-PH" sz="2400" dirty="0"/>
                    </a:p>
                  </a:txBody>
                  <a:tcPr/>
                </a:tc>
                <a:tc>
                  <a:txBody>
                    <a:bodyPr/>
                    <a:lstStyle/>
                    <a:p>
                      <a:endParaRPr lang="en-PH"/>
                    </a:p>
                  </a:txBody>
                  <a:tcPr/>
                </a:tc>
                <a:tc>
                  <a:txBody>
                    <a:bodyPr/>
                    <a:lstStyle/>
                    <a:p>
                      <a:endParaRPr lang="en-PH" dirty="0"/>
                    </a:p>
                  </a:txBody>
                  <a:tcPr/>
                </a:tc>
              </a:tr>
              <a:tr h="370840">
                <a:tc>
                  <a:txBody>
                    <a:bodyPr/>
                    <a:lstStyle/>
                    <a:p>
                      <a:r>
                        <a:rPr lang="en-PH" sz="2400" dirty="0" smtClean="0"/>
                        <a:t>Form</a:t>
                      </a:r>
                      <a:endParaRPr lang="en-PH" sz="2400" dirty="0"/>
                    </a:p>
                  </a:txBody>
                  <a:tcPr/>
                </a:tc>
                <a:tc>
                  <a:txBody>
                    <a:bodyPr/>
                    <a:lstStyle/>
                    <a:p>
                      <a:r>
                        <a:rPr lang="en-PH" sz="2400" dirty="0" smtClean="0"/>
                        <a:t>Written or performance?</a:t>
                      </a:r>
                      <a:endParaRPr lang="en-PH" sz="2400" dirty="0"/>
                    </a:p>
                  </a:txBody>
                  <a:tcPr/>
                </a:tc>
                <a:tc>
                  <a:txBody>
                    <a:bodyPr/>
                    <a:lstStyle/>
                    <a:p>
                      <a:r>
                        <a:rPr lang="en-PH" sz="2400" dirty="0" smtClean="0"/>
                        <a:t>Written or</a:t>
                      </a:r>
                      <a:r>
                        <a:rPr lang="en-PH" sz="2400" baseline="0" dirty="0" smtClean="0"/>
                        <a:t> performance</a:t>
                      </a:r>
                      <a:endParaRPr lang="en-PH" sz="2400" dirty="0"/>
                    </a:p>
                  </a:txBody>
                  <a:tcPr/>
                </a:tc>
              </a:tr>
              <a:tr h="370840">
                <a:tc>
                  <a:txBody>
                    <a:bodyPr/>
                    <a:lstStyle/>
                    <a:p>
                      <a:r>
                        <a:rPr lang="en-PH" sz="2400" dirty="0" smtClean="0"/>
                        <a:t>Approach</a:t>
                      </a:r>
                      <a:endParaRPr lang="en-PH" sz="2400" dirty="0"/>
                    </a:p>
                  </a:txBody>
                  <a:tcPr/>
                </a:tc>
                <a:tc>
                  <a:txBody>
                    <a:bodyPr/>
                    <a:lstStyle/>
                    <a:p>
                      <a:r>
                        <a:rPr lang="en-PH" sz="2400" dirty="0" smtClean="0"/>
                        <a:t>Both</a:t>
                      </a:r>
                      <a:r>
                        <a:rPr lang="en-PH" sz="2400" baseline="0" dirty="0" smtClean="0"/>
                        <a:t> formative and summative</a:t>
                      </a:r>
                      <a:endParaRPr lang="en-PH" sz="2400" dirty="0"/>
                    </a:p>
                  </a:txBody>
                  <a:tcPr/>
                </a:tc>
                <a:tc>
                  <a:txBody>
                    <a:bodyPr/>
                    <a:lstStyle/>
                    <a:p>
                      <a:r>
                        <a:rPr lang="en-PH" sz="2400" dirty="0" smtClean="0"/>
                        <a:t>Both formative and summative</a:t>
                      </a:r>
                      <a:endParaRPr lang="en-PH" sz="2400"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Matching </a:t>
            </a:r>
            <a:r>
              <a:rPr lang="en-US" sz="3600" b="1" dirty="0" smtClean="0"/>
              <a:t>Assessment </a:t>
            </a:r>
            <a:r>
              <a:rPr lang="en-US" sz="3600" b="1" dirty="0" smtClean="0"/>
              <a:t>with </a:t>
            </a:r>
            <a:r>
              <a:rPr lang="en-US" sz="3600" b="1" dirty="0" smtClean="0"/>
              <a:t>Objectives</a:t>
            </a:r>
            <a:endParaRPr lang="en-US" sz="3600" dirty="0"/>
          </a:p>
        </p:txBody>
      </p:sp>
      <p:sp>
        <p:nvSpPr>
          <p:cNvPr id="3" name="Content Placeholder 2"/>
          <p:cNvSpPr>
            <a:spLocks noGrp="1"/>
          </p:cNvSpPr>
          <p:nvPr>
            <p:ph sz="quarter" idx="1"/>
          </p:nvPr>
        </p:nvSpPr>
        <p:spPr/>
        <p:txBody>
          <a:bodyPr>
            <a:normAutofit fontScale="92500" lnSpcReduction="20000"/>
          </a:bodyPr>
          <a:lstStyle/>
          <a:p>
            <a:r>
              <a:rPr lang="en-US" sz="2600" dirty="0" smtClean="0"/>
              <a:t>Instruction: Indicate whether the matching of the objective and item is suitable.</a:t>
            </a:r>
          </a:p>
          <a:p>
            <a:r>
              <a:rPr lang="en-US" sz="2600" dirty="0" smtClean="0"/>
              <a:t>1.  </a:t>
            </a:r>
            <a:r>
              <a:rPr lang="en-US" sz="2600" i="1" dirty="0" smtClean="0"/>
              <a:t>Objective:</a:t>
            </a:r>
            <a:r>
              <a:rPr lang="en-US" sz="2600" dirty="0" smtClean="0"/>
              <a:t> Given a performance of an instrumental or vocal melody containing a melodic or rhythmic error, and given the score for the melody, be able to point out the error.</a:t>
            </a:r>
          </a:p>
          <a:p>
            <a:pPr>
              <a:buNone/>
            </a:pPr>
            <a:endParaRPr lang="en-US" sz="2600" dirty="0" smtClean="0"/>
          </a:p>
          <a:p>
            <a:r>
              <a:rPr lang="en-US" sz="2600" i="1" dirty="0" smtClean="0"/>
              <a:t>Criterion item:</a:t>
            </a:r>
            <a:r>
              <a:rPr lang="en-US" sz="2600" dirty="0" smtClean="0"/>
              <a:t>  The instructor will play the melody of the attached musical score on the piano and will make an error either in rhythm or melody. Raise your hand when the error occurs.</a:t>
            </a:r>
          </a:p>
          <a:p>
            <a:pPr>
              <a:buNone/>
            </a:pPr>
            <a:r>
              <a:rPr lang="en-US" sz="2600" dirty="0" smtClean="0"/>
              <a:t> </a:t>
            </a:r>
          </a:p>
          <a:p>
            <a:r>
              <a:rPr lang="en-US" sz="2600" dirty="0" smtClean="0"/>
              <a:t>Is the item Suitable?  	___ Yes		</a:t>
            </a:r>
          </a:p>
          <a:p>
            <a:pPr>
              <a:buNone/>
            </a:pPr>
            <a:r>
              <a:rPr lang="en-US" sz="2600" dirty="0" smtClean="0"/>
              <a:t>					____ No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Matching Assessment with Objectives</a:t>
            </a:r>
            <a:endParaRPr lang="en-US" sz="3600" dirty="0"/>
          </a:p>
        </p:txBody>
      </p:sp>
      <p:sp>
        <p:nvSpPr>
          <p:cNvPr id="3" name="Content Placeholder 2"/>
          <p:cNvSpPr>
            <a:spLocks noGrp="1"/>
          </p:cNvSpPr>
          <p:nvPr>
            <p:ph sz="quarter" idx="1"/>
          </p:nvPr>
        </p:nvSpPr>
        <p:spPr/>
        <p:txBody>
          <a:bodyPr>
            <a:normAutofit fontScale="92500" lnSpcReduction="20000"/>
          </a:bodyPr>
          <a:lstStyle/>
          <a:p>
            <a:r>
              <a:rPr lang="en-US" dirty="0" smtClean="0"/>
              <a:t>2.  </a:t>
            </a:r>
            <a:r>
              <a:rPr lang="en-US" i="1" dirty="0" smtClean="0"/>
              <a:t>Objective:</a:t>
            </a:r>
            <a:r>
              <a:rPr lang="en-US" dirty="0" smtClean="0"/>
              <a:t>  Given mathematical equations containing one unknown, be able to solve for the unknown.</a:t>
            </a:r>
          </a:p>
          <a:p>
            <a:pPr>
              <a:buNone/>
            </a:pPr>
            <a:endParaRPr lang="en-US" dirty="0" smtClean="0"/>
          </a:p>
          <a:p>
            <a:r>
              <a:rPr lang="en-US" i="1" dirty="0" smtClean="0"/>
              <a:t>Criterion Item:</a:t>
            </a:r>
            <a:r>
              <a:rPr lang="en-US" dirty="0" smtClean="0"/>
              <a:t>  Sam weighs 97 kilos. He weighs 3.5 kilos more than Barry. How much does Barry weigh?</a:t>
            </a:r>
          </a:p>
          <a:p>
            <a:pPr>
              <a:buNone/>
            </a:pPr>
            <a:r>
              <a:rPr lang="en-US" dirty="0" smtClean="0"/>
              <a:t> </a:t>
            </a:r>
          </a:p>
          <a:p>
            <a:r>
              <a:rPr lang="en-US" dirty="0" smtClean="0"/>
              <a:t>Is the item Suitable?  	___ Yes		</a:t>
            </a:r>
          </a:p>
          <a:p>
            <a:pPr>
              <a:buNone/>
            </a:pPr>
            <a:r>
              <a:rPr lang="en-US" dirty="0" smtClean="0"/>
              <a:t>					____ No 	</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Matching Assessment with Objectives</a:t>
            </a:r>
            <a:endParaRPr lang="en-US" sz="3600" dirty="0"/>
          </a:p>
        </p:txBody>
      </p:sp>
      <p:sp>
        <p:nvSpPr>
          <p:cNvPr id="3" name="Content Placeholder 2"/>
          <p:cNvSpPr>
            <a:spLocks noGrp="1"/>
          </p:cNvSpPr>
          <p:nvPr>
            <p:ph sz="quarter" idx="1"/>
          </p:nvPr>
        </p:nvSpPr>
        <p:spPr/>
        <p:txBody>
          <a:bodyPr>
            <a:normAutofit lnSpcReduction="10000"/>
          </a:bodyPr>
          <a:lstStyle/>
          <a:p>
            <a:r>
              <a:rPr lang="en-US" dirty="0" smtClean="0"/>
              <a:t>3.  </a:t>
            </a:r>
            <a:r>
              <a:rPr lang="en-US" i="1" dirty="0" smtClean="0"/>
              <a:t>Objective:</a:t>
            </a:r>
            <a:r>
              <a:rPr lang="en-US" dirty="0" smtClean="0"/>
              <a:t>  Be able to demonstrate familiarity with sexual anatomy and physiology</a:t>
            </a:r>
          </a:p>
          <a:p>
            <a:pPr>
              <a:buNone/>
            </a:pPr>
            <a:endParaRPr lang="en-US" dirty="0" smtClean="0"/>
          </a:p>
          <a:p>
            <a:r>
              <a:rPr lang="en-US" i="1" dirty="0" smtClean="0"/>
              <a:t>Criterion Item: </a:t>
            </a:r>
            <a:r>
              <a:rPr lang="en-US" dirty="0" smtClean="0"/>
              <a:t> Draw and label a sketch of the male and female reproductive systems.</a:t>
            </a:r>
          </a:p>
          <a:p>
            <a:pPr>
              <a:buNone/>
            </a:pPr>
            <a:r>
              <a:rPr lang="en-US" dirty="0" smtClean="0"/>
              <a:t> </a:t>
            </a:r>
          </a:p>
          <a:p>
            <a:r>
              <a:rPr lang="en-US" dirty="0" smtClean="0"/>
              <a:t>Is the item Suitable?  	___ Yes	</a:t>
            </a:r>
          </a:p>
          <a:p>
            <a:pPr>
              <a:buNone/>
            </a:pPr>
            <a:r>
              <a:rPr lang="en-US" dirty="0" smtClean="0"/>
              <a:t>					____ No 	</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Matching Assessment with Objectives</a:t>
            </a:r>
            <a:endParaRPr lang="en-US" sz="3600" dirty="0"/>
          </a:p>
        </p:txBody>
      </p:sp>
      <p:sp>
        <p:nvSpPr>
          <p:cNvPr id="3" name="Content Placeholder 2"/>
          <p:cNvSpPr>
            <a:spLocks noGrp="1"/>
          </p:cNvSpPr>
          <p:nvPr>
            <p:ph sz="quarter" idx="1"/>
          </p:nvPr>
        </p:nvSpPr>
        <p:spPr/>
        <p:txBody>
          <a:bodyPr>
            <a:normAutofit fontScale="85000" lnSpcReduction="20000"/>
          </a:bodyPr>
          <a:lstStyle/>
          <a:p>
            <a:r>
              <a:rPr lang="en-US" dirty="0" smtClean="0"/>
              <a:t>4.  </a:t>
            </a:r>
            <a:r>
              <a:rPr lang="en-US" i="1" dirty="0" smtClean="0"/>
              <a:t>Objective:</a:t>
            </a:r>
            <a:r>
              <a:rPr lang="en-US" dirty="0" smtClean="0"/>
              <a:t>  Given any one of the computers in our product line, in its original carton, be able to install and adjust the machine, preparing it for use. Criteria: The machine shows normal indication, and the area is free of debris and cartons</a:t>
            </a:r>
          </a:p>
          <a:p>
            <a:pPr>
              <a:buNone/>
            </a:pPr>
            <a:endParaRPr lang="en-US" dirty="0" smtClean="0"/>
          </a:p>
          <a:p>
            <a:r>
              <a:rPr lang="en-US" i="1" dirty="0" smtClean="0"/>
              <a:t>Criterion item:</a:t>
            </a:r>
            <a:r>
              <a:rPr lang="en-US" dirty="0" smtClean="0"/>
              <a:t>  Select one of the cartons containing one of our model XX computers, and install it for the secretary in Room 45. Make sure it is ready for use and the area is left clean. </a:t>
            </a:r>
          </a:p>
          <a:p>
            <a:r>
              <a:rPr lang="en-US" dirty="0" smtClean="0"/>
              <a:t>Is the item Suitable?  	___ Yes		</a:t>
            </a:r>
          </a:p>
          <a:p>
            <a:pPr>
              <a:buNone/>
            </a:pPr>
            <a:r>
              <a:rPr lang="en-US" dirty="0" smtClean="0"/>
              <a:t>					____ No 	</a:t>
            </a:r>
          </a:p>
          <a:p>
            <a:pPr>
              <a:buNone/>
            </a:pPr>
            <a:r>
              <a:rPr lang="en-US" dirty="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Matching Items with Criterion Item</a:t>
            </a:r>
            <a:endParaRPr lang="en-US" sz="3600" dirty="0"/>
          </a:p>
        </p:txBody>
      </p:sp>
      <p:sp>
        <p:nvSpPr>
          <p:cNvPr id="3" name="Content Placeholder 2"/>
          <p:cNvSpPr>
            <a:spLocks noGrp="1"/>
          </p:cNvSpPr>
          <p:nvPr>
            <p:ph sz="quarter" idx="1"/>
          </p:nvPr>
        </p:nvSpPr>
        <p:spPr/>
        <p:txBody>
          <a:bodyPr>
            <a:normAutofit fontScale="92500" lnSpcReduction="20000"/>
          </a:bodyPr>
          <a:lstStyle/>
          <a:p>
            <a:r>
              <a:rPr lang="en-US" dirty="0" smtClean="0"/>
              <a:t>5.  </a:t>
            </a:r>
            <a:r>
              <a:rPr lang="en-US" i="1" dirty="0" smtClean="0"/>
              <a:t>Objective:</a:t>
            </a:r>
            <a:r>
              <a:rPr lang="en-US" dirty="0" smtClean="0"/>
              <a:t>  When given a set of paragraphs (that use words within your vocabulary), some of which are missing topic sentences, be able to identify the paragraph without topic sentences.  </a:t>
            </a:r>
          </a:p>
          <a:p>
            <a:pPr>
              <a:buNone/>
            </a:pPr>
            <a:endParaRPr lang="en-US" dirty="0" smtClean="0"/>
          </a:p>
          <a:p>
            <a:r>
              <a:rPr lang="en-US" i="1" dirty="0" smtClean="0"/>
              <a:t>Criterion Item:</a:t>
            </a:r>
            <a:r>
              <a:rPr lang="en-US" dirty="0" smtClean="0"/>
              <a:t>  Turn to page 29 in your copy of  Silas </a:t>
            </a:r>
            <a:r>
              <a:rPr lang="en-US" dirty="0" err="1" smtClean="0"/>
              <a:t>Marner</a:t>
            </a:r>
            <a:r>
              <a:rPr lang="en-US" dirty="0" smtClean="0"/>
              <a:t>. Underline the topic sentence  of each paragraph on that page.</a:t>
            </a:r>
          </a:p>
          <a:p>
            <a:pPr>
              <a:buNone/>
            </a:pPr>
            <a:r>
              <a:rPr lang="en-US" dirty="0" smtClean="0"/>
              <a:t> </a:t>
            </a:r>
          </a:p>
          <a:p>
            <a:r>
              <a:rPr lang="en-US" dirty="0" smtClean="0"/>
              <a:t>Is the item Suitable?  	___ Yes		</a:t>
            </a:r>
          </a:p>
          <a:p>
            <a:pPr>
              <a:buNone/>
            </a:pPr>
            <a:r>
              <a:rPr lang="en-US" dirty="0" smtClean="0"/>
              <a:t>					____ No 	</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214</TotalTime>
  <Words>1945</Words>
  <Application>Microsoft Office PowerPoint</Application>
  <PresentationFormat>On-screen Show (4:3)</PresentationFormat>
  <Paragraphs>292</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Module</vt:lpstr>
      <vt:lpstr>Integrating Assessment with Instruction</vt:lpstr>
      <vt:lpstr>Objective</vt:lpstr>
      <vt:lpstr>Basic Assessment Principles</vt:lpstr>
      <vt:lpstr>Slide 4</vt:lpstr>
      <vt:lpstr>Matching Assessment with Objectives</vt:lpstr>
      <vt:lpstr>Matching Assessment with Objectives</vt:lpstr>
      <vt:lpstr>Matching Assessment with Objectives</vt:lpstr>
      <vt:lpstr>Matching Assessment with Objectives</vt:lpstr>
      <vt:lpstr>Matching Items with Criterion Item</vt:lpstr>
      <vt:lpstr>Determine if the objectives will require paper and pen or performance-based task</vt:lpstr>
      <vt:lpstr>Double helix model</vt:lpstr>
      <vt:lpstr>The Assessment Integration</vt:lpstr>
      <vt:lpstr>Things to consider in the integration</vt:lpstr>
      <vt:lpstr>Things to consider in the integration</vt:lpstr>
      <vt:lpstr>Daily learning log with formative assessment</vt:lpstr>
      <vt:lpstr>Assessment Method</vt:lpstr>
      <vt:lpstr>Assessment Methods</vt:lpstr>
      <vt:lpstr>Assessment Methods</vt:lpstr>
      <vt:lpstr>Assessment Methods</vt:lpstr>
      <vt:lpstr>Assessment methods</vt:lpstr>
      <vt:lpstr>Assessment criteria</vt:lpstr>
      <vt:lpstr>Assessment criteria</vt:lpstr>
      <vt:lpstr>Assessment criteria</vt:lpstr>
      <vt:lpstr>Activities for formative Assessment</vt:lpstr>
      <vt:lpstr>Activities for formative Assessment</vt:lpstr>
      <vt:lpstr>Activities for formative Assessment</vt:lpstr>
      <vt:lpstr>Activities for formative Assessment</vt:lpstr>
      <vt:lpstr>Activities for formative Assessment</vt:lpstr>
      <vt:lpstr>Activities for formative Assessment</vt:lpstr>
      <vt:lpstr>Activities for formative Assessment</vt:lpstr>
      <vt:lpstr>Activities for formative Assessment</vt:lpstr>
      <vt:lpstr>Activities for formative Assessment</vt:lpstr>
      <vt:lpstr>Activities for formative Assessment</vt:lpstr>
      <vt:lpstr>Workshop task</vt:lpstr>
      <vt:lpstr>Example</vt:lpstr>
      <vt:lpstr>Example</vt:lpstr>
      <vt:lpstr>Example</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Integrating Assessment with Instruction</dc:title>
  <dc:creator>Dr. Carlo Magno</dc:creator>
  <cp:lastModifiedBy>Dr. Carlo Magno</cp:lastModifiedBy>
  <cp:revision>82</cp:revision>
  <dcterms:created xsi:type="dcterms:W3CDTF">2018-11-09T10:46:34Z</dcterms:created>
  <dcterms:modified xsi:type="dcterms:W3CDTF">2018-11-09T14:21:08Z</dcterms:modified>
</cp:coreProperties>
</file>