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319" r:id="rId4"/>
    <p:sldId id="296" r:id="rId5"/>
    <p:sldId id="289" r:id="rId6"/>
    <p:sldId id="295" r:id="rId7"/>
    <p:sldId id="292" r:id="rId8"/>
    <p:sldId id="320" r:id="rId9"/>
    <p:sldId id="327" r:id="rId10"/>
    <p:sldId id="329" r:id="rId11"/>
    <p:sldId id="322" r:id="rId12"/>
    <p:sldId id="324" r:id="rId13"/>
    <p:sldId id="325" r:id="rId14"/>
    <p:sldId id="326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  <a:srgbClr val="FF9933"/>
    <a:srgbClr val="6600FF"/>
    <a:srgbClr val="FF00FF"/>
    <a:srgbClr val="0066FF"/>
    <a:srgbClr val="9966FF"/>
    <a:srgbClr val="BF95DF"/>
    <a:srgbClr val="E6C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6321766" y="0"/>
            <a:ext cx="2822234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109040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62990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873584"/>
            <a:ext cx="48006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572000"/>
            <a:ext cx="48006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3300" y="1828801"/>
            <a:ext cx="462915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550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456" y="5333098"/>
            <a:ext cx="3315189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3449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1550" y="5257803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743449" y="5257803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9716" y="5333098"/>
            <a:ext cx="3315189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550" y="1828804"/>
            <a:ext cx="3429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450" y="1828804"/>
            <a:ext cx="3429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4814888" y="2528889"/>
            <a:ext cx="6858000" cy="1800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5400000">
            <a:off x="3891173" y="3398185"/>
            <a:ext cx="6858000" cy="61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 rot="5400000">
            <a:off x="3831460" y="3398185"/>
            <a:ext cx="6858000" cy="6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3489" y="685800"/>
            <a:ext cx="77495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1" y="685800"/>
            <a:ext cx="598256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4905377" y="0"/>
            <a:ext cx="4238622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692652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546602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1" y="1873584"/>
            <a:ext cx="384048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057778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7216776" y="0"/>
            <a:ext cx="1927224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927850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2914650"/>
            <a:ext cx="603504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49" y="4589466"/>
            <a:ext cx="6035039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2"/>
            <a:ext cx="3429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429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5100"/>
            <a:ext cx="3429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803"/>
            <a:ext cx="3429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705100"/>
            <a:ext cx="3429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157" y="1828800"/>
            <a:ext cx="459486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3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9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3588" y="6374999"/>
            <a:ext cx="111052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6374999"/>
            <a:ext cx="468240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750" y="6374999"/>
            <a:ext cx="10287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914377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9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41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35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24" indent="-228594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459" y="2365812"/>
            <a:ext cx="6169089" cy="256032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Education University </a:t>
            </a:r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 Kong (EdUHK)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" y="38100"/>
            <a:ext cx="1908837" cy="733424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r="30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873584"/>
            <a:ext cx="5169274" cy="2560320"/>
          </a:xfrm>
        </p:spPr>
        <p:txBody>
          <a:bodyPr/>
          <a:lstStyle/>
          <a:p>
            <a:r>
              <a:rPr lang="en-US" b="1" dirty="0" smtClean="0">
                <a:solidFill>
                  <a:srgbClr val="59595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PhD and MPhil </a:t>
            </a:r>
            <a:r>
              <a:rPr lang="en-US" b="1" dirty="0" err="1">
                <a:solidFill>
                  <a:srgbClr val="59595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Programmes</a:t>
            </a:r>
            <a:r>
              <a:rPr lang="en-US" b="1" dirty="0">
                <a:solidFill>
                  <a:srgbClr val="59595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at EdUHK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57189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3600" b="1" dirty="0" smtClean="0">
                <a:solidFill>
                  <a:srgbClr val="FFFF00"/>
                </a:solidFill>
              </a:rPr>
              <a:t>Student </a:t>
            </a:r>
            <a:r>
              <a:rPr lang="en-US" sz="3600" b="1" dirty="0">
                <a:solidFill>
                  <a:srgbClr val="FFFF00"/>
                </a:solidFill>
              </a:rPr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28800"/>
            <a:ext cx="7200900" cy="4635500"/>
          </a:xfrm>
        </p:spPr>
        <p:txBody>
          <a:bodyPr>
            <a:normAutofit/>
          </a:bodyPr>
          <a:lstStyle/>
          <a:p>
            <a:pPr marL="514338" lvl="0" indent="-457189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Publication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Awards Scheme</a:t>
            </a:r>
          </a:p>
          <a:p>
            <a:pPr marL="742932" lvl="1" indent="-285744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cash</a:t>
            </a:r>
            <a:r>
              <a:rPr lang="en-US" dirty="0" smtClean="0">
                <a:solidFill>
                  <a:srgbClr val="9900CC"/>
                </a:solidFill>
                <a:latin typeface="+mj-lt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award for published journal articles</a:t>
            </a:r>
          </a:p>
          <a:p>
            <a:pPr marL="514338" lvl="0" indent="-457189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Certificate Course “Introduction to Teaching in Higher Education”</a:t>
            </a:r>
          </a:p>
          <a:p>
            <a:pPr marL="723900" lvl="2" indent="-279400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RPg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/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EdD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students’ professionalism related to learning and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teaching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514338" lvl="0" indent="-457189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Student Tutor and Peer Support System</a:t>
            </a:r>
          </a:p>
          <a:p>
            <a:pPr marL="514338" lvl="0" indent="-457189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Research Software</a:t>
            </a:r>
          </a:p>
          <a:p>
            <a:pPr marL="723900" lvl="1" indent="-279400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SPSS Statistics 21 Network version and NVivo11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96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457189">
              <a:lnSpc>
                <a:spcPct val="10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3600" b="1" dirty="0" smtClean="0">
                <a:solidFill>
                  <a:srgbClr val="FFFF00"/>
                </a:solidFill>
              </a:rPr>
              <a:t>Student </a:t>
            </a:r>
            <a:r>
              <a:rPr lang="en-US" sz="3600" b="1" dirty="0">
                <a:solidFill>
                  <a:srgbClr val="FFFF00"/>
                </a:solidFill>
              </a:rPr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28800"/>
            <a:ext cx="7200900" cy="4635500"/>
          </a:xfrm>
        </p:spPr>
        <p:txBody>
          <a:bodyPr>
            <a:normAutofit/>
          </a:bodyPr>
          <a:lstStyle/>
          <a:p>
            <a:pPr marL="514350" lvl="0" indent="-457200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 startAt="5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Academic Writing Support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987425" lvl="1" indent="-457200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Free Individual</a:t>
            </a:r>
            <a:r>
              <a:rPr lang="en-US" dirty="0" smtClean="0">
                <a:solidFill>
                  <a:srgbClr val="9933FF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writing </a:t>
            </a:r>
            <a:r>
              <a:rPr 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consultation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, workshops etc.</a:t>
            </a:r>
          </a:p>
          <a:p>
            <a:pPr marL="512763" lvl="0" indent="-455613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 startAt="5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Statistical Consultation Services</a:t>
            </a:r>
          </a:p>
          <a:p>
            <a:pPr marL="512763" lvl="0" indent="-455613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 startAt="5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International Outreach Study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Programme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1015671" lvl="4" indent="-455613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Study trips to </a:t>
            </a:r>
            <a:r>
              <a:rPr lang="en-US" sz="2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overseas universities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to interact with local students and scholars</a:t>
            </a:r>
          </a:p>
          <a:p>
            <a:pPr marL="1015671" lvl="4" indent="-455613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Cultural visits </a:t>
            </a:r>
          </a:p>
          <a:p>
            <a:pPr marL="512763" lvl="0" indent="-455613" defTabSz="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 startAt="5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Annual International Postgraduate Research Roundtable and Forum cum Summer School</a:t>
            </a:r>
          </a:p>
          <a:p>
            <a:pPr marL="1061389" lvl="2" indent="-455613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An event that gathers </a:t>
            </a:r>
            <a:r>
              <a:rPr lang="en-US" sz="2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postgraduate students and scholars</a:t>
            </a:r>
          </a:p>
          <a:p>
            <a:pPr marL="1061389" lvl="2" indent="-455613" defTabSz="457189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72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Dual PhD </a:t>
            </a:r>
            <a:r>
              <a:rPr lang="en-US" sz="3600" b="1" dirty="0" err="1">
                <a:solidFill>
                  <a:srgbClr val="FFFF00"/>
                </a:solidFill>
              </a:rPr>
              <a:t>Programmes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189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Collaboration with </a:t>
            </a:r>
            <a:r>
              <a:rPr lang="en-US" dirty="0">
                <a:solidFill>
                  <a:srgbClr val="9900CC"/>
                </a:solidFill>
                <a:latin typeface="+mj-lt"/>
                <a:cs typeface="Traditional Arabic" panose="02020603050405020304" pitchFamily="18" charset="-78"/>
              </a:rPr>
              <a:t>Macquarie University, Australia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Traditional Arabic" panose="02020603050405020304" pitchFamily="18" charset="-78"/>
              </a:rPr>
              <a:t>and </a:t>
            </a:r>
            <a:r>
              <a:rPr lang="en-US" dirty="0">
                <a:solidFill>
                  <a:srgbClr val="9900CC"/>
                </a:solidFill>
                <a:latin typeface="+mj-lt"/>
                <a:cs typeface="Traditional Arabic" panose="02020603050405020304" pitchFamily="18" charset="-78"/>
              </a:rPr>
              <a:t>University of Lorraine, France</a:t>
            </a:r>
          </a:p>
          <a:p>
            <a:pPr defTabSz="457189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Upon successful completion of all requirements</a:t>
            </a:r>
          </a:p>
          <a:p>
            <a:pPr marL="800088" lvl="1" indent="-342900" defTabSz="457189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Two </a:t>
            </a:r>
            <a:r>
              <a:rPr lang="en-US" altLang="zh-TW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testamurs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 (A PhD degree by EdUHK and a PhD degree by partner universities) will be awarded</a:t>
            </a:r>
          </a:p>
          <a:p>
            <a:pPr lvl="0" defTabSz="457189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微軟正黑體" panose="020B0604030504040204" pitchFamily="34" charset="-120"/>
                <a:cs typeface="Traditional Arabic" panose="02020603050405020304" pitchFamily="18" charset="-78"/>
              </a:rPr>
              <a:t>Establish an international network for future career prospects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69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5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altLang="zh-HK" sz="5000" b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EdUHK</a:t>
            </a:r>
            <a:endParaRPr lang="zh-HK" altLang="en-US" sz="50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0" y="38100"/>
            <a:ext cx="1908837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Higher Education in Hong Kong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38" y="1720158"/>
            <a:ext cx="9016481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8 “Government” Universities funded by University Grants Committee (UGC)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City University of Hong Kong (</a:t>
            </a:r>
            <a:r>
              <a:rPr lang="en-US" sz="23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CityU</a:t>
            </a:r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) 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Hong Kong Baptist University (HKBU) 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Hong Kong University of Science and Technology (HKUST)   </a:t>
            </a:r>
          </a:p>
          <a:p>
            <a:pPr lvl="1"/>
            <a:r>
              <a:rPr lang="en-US" sz="23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Lingnan</a:t>
            </a:r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University (LU)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Chinese University of Hong Kong (CUHK) 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Education University of Hong Kong (</a:t>
            </a:r>
            <a:r>
              <a:rPr lang="en-US" sz="23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EdUHK</a:t>
            </a:r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) 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Hong Kong Polytechnic University (</a:t>
            </a:r>
            <a:r>
              <a:rPr lang="en-US" sz="23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PolyU</a:t>
            </a:r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)    </a:t>
            </a:r>
          </a:p>
          <a:p>
            <a:pPr lvl="1"/>
            <a:r>
              <a:rPr lang="en-US" sz="23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University of Hong Kong (HKU)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699020" y="4945226"/>
            <a:ext cx="7212564" cy="475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861048"/>
            <a:ext cx="7488832" cy="20882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</a:rPr>
              <a:t/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/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/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/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400" b="1" dirty="0">
                <a:solidFill>
                  <a:srgbClr val="6341F5"/>
                </a:solidFill>
              </a:rPr>
              <a:t/>
            </a:r>
            <a:br>
              <a:rPr lang="en-US" altLang="zh-TW" sz="2400" b="1" dirty="0">
                <a:solidFill>
                  <a:srgbClr val="6341F5"/>
                </a:solidFill>
              </a:rPr>
            </a:br>
            <a:r>
              <a:rPr lang="en-US" altLang="zh-TW" sz="3600" b="1" dirty="0">
                <a:solidFill>
                  <a:srgbClr val="6341F5"/>
                </a:solidFill>
              </a:rPr>
              <a:t/>
            </a:r>
            <a:br>
              <a:rPr lang="en-US" altLang="zh-TW" sz="3600" b="1" dirty="0">
                <a:solidFill>
                  <a:srgbClr val="6341F5"/>
                </a:solidFill>
              </a:rPr>
            </a:br>
            <a:endParaRPr lang="en-US" dirty="0"/>
          </a:p>
        </p:txBody>
      </p:sp>
      <p:cxnSp>
        <p:nvCxnSpPr>
          <p:cNvPr id="6" name="直線接點 24"/>
          <p:cNvCxnSpPr/>
          <p:nvPr/>
        </p:nvCxnSpPr>
        <p:spPr>
          <a:xfrm flipH="1">
            <a:off x="1979715" y="4149080"/>
            <a:ext cx="2765" cy="1800200"/>
          </a:xfrm>
          <a:prstGeom prst="line">
            <a:avLst/>
          </a:prstGeom>
          <a:ln w="28575">
            <a:solidFill>
              <a:srgbClr val="007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7547" y="1700810"/>
            <a:ext cx="75809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QS</a:t>
            </a:r>
            <a:r>
              <a:rPr lang="en-US" sz="4800" b="1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Quacquarelli</a:t>
            </a:r>
            <a:r>
              <a:rPr lang="en-US" sz="40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 Symonds)</a:t>
            </a:r>
          </a:p>
          <a:p>
            <a:r>
              <a:rPr lang="en-US" sz="4000" b="1" dirty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World University Ranking </a:t>
            </a:r>
            <a:r>
              <a:rPr lang="en-US" sz="4000" b="1" dirty="0" smtClean="0">
                <a:solidFill>
                  <a:srgbClr val="9933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2018</a:t>
            </a:r>
            <a:endParaRPr lang="en-US" sz="4000" b="1" dirty="0">
              <a:solidFill>
                <a:srgbClr val="9933FF"/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8456" y="4181889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2nd</a:t>
            </a:r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 in Asia and </a:t>
            </a:r>
            <a:r>
              <a:rPr lang="en-US" altLang="zh-TW" sz="4400" dirty="0">
                <a:solidFill>
                  <a:srgbClr val="FF0000"/>
                </a:solidFill>
                <a:ea typeface="微軟正黑體" panose="020B0604030504040204" pitchFamily="34" charset="-120"/>
              </a:rPr>
              <a:t>9</a:t>
            </a:r>
            <a:r>
              <a:rPr lang="en-US" altLang="zh-TW" sz="4400" dirty="0" smtClean="0">
                <a:solidFill>
                  <a:srgbClr val="FF0000"/>
                </a:solidFill>
                <a:ea typeface="微軟正黑體" panose="020B0604030504040204" pitchFamily="34" charset="-120"/>
              </a:rPr>
              <a:t>th</a:t>
            </a:r>
            <a:r>
              <a:rPr lang="en-US" altLang="zh-TW" sz="44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prstClr val="black"/>
                </a:solidFill>
                <a:ea typeface="微軟正黑體" panose="020B0604030504040204" pitchFamily="34" charset="-120"/>
              </a:rPr>
              <a:t>in the world in Education</a:t>
            </a:r>
            <a:endParaRPr lang="zh-TW" altLang="zh-HK" sz="4800" dirty="0">
              <a:solidFill>
                <a:srgbClr val="F79646">
                  <a:lumMod val="75000"/>
                </a:srgbClr>
              </a:solidFill>
              <a:ea typeface="Adobe 繁黑體 Std B" pitchFamily="34" charset="-120"/>
            </a:endParaRPr>
          </a:p>
        </p:txBody>
      </p:sp>
      <p:sp>
        <p:nvSpPr>
          <p:cNvPr id="13" name="橢圓 2"/>
          <p:cNvSpPr/>
          <p:nvPr/>
        </p:nvSpPr>
        <p:spPr>
          <a:xfrm>
            <a:off x="1799692" y="3789040"/>
            <a:ext cx="360040" cy="360040"/>
          </a:xfrm>
          <a:prstGeom prst="ellipse">
            <a:avLst/>
          </a:prstGeom>
          <a:noFill/>
          <a:ln w="76200">
            <a:solidFill>
              <a:srgbClr val="0077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2959" y="6420396"/>
            <a:ext cx="56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28600" y="255134"/>
            <a:ext cx="9601200" cy="1036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FF00"/>
                </a:solidFill>
              </a:rPr>
              <a:t>Ranking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916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19003"/>
              </p:ext>
            </p:extLst>
          </p:nvPr>
        </p:nvGraphicFramePr>
        <p:xfrm>
          <a:off x="87922" y="1547118"/>
          <a:ext cx="2461847" cy="520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Faculty of Liberal Arts and Social Sciences (FLASS)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Asian and Policy Studies (APS)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Cultural and Creative Arts (CCA) </a:t>
                      </a:r>
                      <a:r>
                        <a:rPr lang="zh-TW" alt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Health and Physical Education (HPE)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Mathematics and Information Technology (MIT) </a:t>
                      </a:r>
                      <a:endParaRPr lang="zh-TW" altLang="en-US" sz="1500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Science and Environmental Studies (SES) </a:t>
                      </a:r>
                      <a:endParaRPr lang="zh-TW" altLang="en-US" sz="1500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Department of Social Sciences (SSC)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00901"/>
              </p:ext>
            </p:extLst>
          </p:nvPr>
        </p:nvGraphicFramePr>
        <p:xfrm>
          <a:off x="2672862" y="1547119"/>
          <a:ext cx="2773181" cy="50146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84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Faculty of Education and Human Development (FEHD)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Department of Curriculum and Instruction (C&amp;I)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Early Childhood Education (ECE)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Education Policy and Leadership (EPL)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International Education and Lifelong Learning (IELL)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Special Education and Counselling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Psychology (PS)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50611"/>
              </p:ext>
            </p:extLst>
          </p:nvPr>
        </p:nvGraphicFramePr>
        <p:xfrm>
          <a:off x="5542758" y="1555691"/>
          <a:ext cx="2414281" cy="382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Faculty of Humanities (FHM)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Department of Chinese Language Studies (CHL)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English Language Education (ELE) </a:t>
                      </a:r>
                      <a:endParaRPr lang="zh-TW" altLang="en-US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Linguistics and Modern Language Studies (LML) </a:t>
                      </a:r>
                      <a:endParaRPr lang="zh-TW" altLang="en-US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Department of Literature and Cultural Studies (LCS)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38982"/>
              </p:ext>
            </p:extLst>
          </p:nvPr>
        </p:nvGraphicFramePr>
        <p:xfrm>
          <a:off x="8027377" y="1555691"/>
          <a:ext cx="1103876" cy="113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15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Graduate School</a:t>
                      </a:r>
                      <a:endParaRPr lang="en-US" sz="1600" dirty="0"/>
                    </a:p>
                  </a:txBody>
                  <a:tcPr anchor="ctr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28600" y="255134"/>
            <a:ext cx="9601200" cy="1036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FF00"/>
                </a:solidFill>
              </a:rPr>
              <a:t>University-level Research </a:t>
            </a:r>
            <a:r>
              <a:rPr lang="en-US" sz="3600" b="1" dirty="0" err="1">
                <a:solidFill>
                  <a:srgbClr val="FFFF00"/>
                </a:solidFill>
              </a:rPr>
              <a:t>Centres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Academy of Hong Kong Studies (AHKS)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Assessment Research Centre (ARC)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Centre for Governance and Citizenship (CGC)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Joseph Lau </a:t>
            </a:r>
            <a:r>
              <a:rPr lang="en-US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Luen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Hung Charitable Trust Asia Pacific Centre for Leadership and Change (APCLC)</a:t>
            </a:r>
          </a:p>
        </p:txBody>
      </p:sp>
      <p:pic>
        <p:nvPicPr>
          <p:cNvPr id="5" name="圖片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8887"/>
          <a:stretch>
            <a:fillRect/>
          </a:stretch>
        </p:blipFill>
        <p:spPr>
          <a:xfrm rot="21378165">
            <a:off x="5318041" y="4547433"/>
            <a:ext cx="2970117" cy="187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51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9595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Hong Kong PhD Fellowship Scheme (HKPFS)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55134"/>
            <a:ext cx="8383712" cy="9572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Hong Kong PhD Fellowship </a:t>
            </a:r>
            <a:r>
              <a:rPr lang="en-US" sz="2800" b="1" dirty="0" smtClean="0">
                <a:solidFill>
                  <a:srgbClr val="FFFF00"/>
                </a:solidFill>
              </a:rPr>
              <a:t>Scheme (HKPFS)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72" y="1787703"/>
            <a:ext cx="8387000" cy="4759401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6600"/>
                </a:solidFill>
              </a:rPr>
              <a:t>Eligibility</a:t>
            </a:r>
          </a:p>
          <a:p>
            <a:pPr marL="320032" lvl="1" indent="0" algn="just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New full-time PhD students in the eight universities in HK including the Education University of Hong Kong, irrespective of their country of origin, prior work experience, and ethnic background. </a:t>
            </a:r>
          </a:p>
          <a:p>
            <a:pPr marL="320032" lvl="1" indent="0" algn="just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Applicants should demonstrate outstanding qualities of </a:t>
            </a:r>
            <a:r>
              <a:rPr lang="en-US" sz="1800" b="1" u="sng" dirty="0">
                <a:solidFill>
                  <a:srgbClr val="00B050"/>
                </a:solidFill>
              </a:rPr>
              <a:t>academic performance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b="1" u="sng" dirty="0">
                <a:solidFill>
                  <a:srgbClr val="00B050"/>
                </a:solidFill>
              </a:rPr>
              <a:t>research ability / potential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b="1" u="sng" dirty="0">
                <a:solidFill>
                  <a:srgbClr val="00B050"/>
                </a:solidFill>
              </a:rPr>
              <a:t>communication and interpersonal skills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1800" b="1" u="sng" dirty="0">
                <a:solidFill>
                  <a:srgbClr val="00B050"/>
                </a:solidFill>
              </a:rPr>
              <a:t>leadership abilities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6600"/>
                </a:solidFill>
              </a:rPr>
              <a:t>Application Period </a:t>
            </a:r>
            <a:r>
              <a:rPr lang="en-US" sz="2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 1 Sept – 1 Dec 2018)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6600"/>
                </a:solidFill>
              </a:rPr>
              <a:t>Monthly Stipend and other travel allowance: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000" b="1" dirty="0" smtClean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37538" y="4916424"/>
          <a:ext cx="72009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Monthly</a:t>
                      </a:r>
                      <a:r>
                        <a:rPr lang="en-US" sz="1900" baseline="0" dirty="0" smtClean="0"/>
                        <a:t> Stipend (2019/20)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Conference and research-related travel allowance</a:t>
                      </a:r>
                      <a:endParaRPr lang="en-US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HK$25,100</a:t>
                      </a:r>
                      <a:r>
                        <a:rPr lang="en-US" sz="1900" baseline="0" dirty="0" smtClean="0"/>
                        <a:t> </a:t>
                      </a:r>
                    </a:p>
                    <a:p>
                      <a:r>
                        <a:rPr lang="en-US" sz="1900" baseline="0" dirty="0" smtClean="0"/>
                        <a:t>(approximately </a:t>
                      </a:r>
                      <a:r>
                        <a:rPr lang="en-US" sz="1900" b="1" dirty="0" smtClean="0">
                          <a:solidFill>
                            <a:srgbClr val="6600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US$3,220</a:t>
                      </a:r>
                      <a:r>
                        <a:rPr lang="en-US" sz="19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HK$12,600 per year (approximately </a:t>
                      </a:r>
                      <a:r>
                        <a:rPr lang="en-US" sz="1900" b="1" dirty="0" smtClean="0">
                          <a:solidFill>
                            <a:srgbClr val="6600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US$1,620</a:t>
                      </a:r>
                      <a:r>
                        <a:rPr lang="en-US" sz="1900" dirty="0" smtClean="0"/>
                        <a:t>)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up to 3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8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Application Steps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837" cy="733424"/>
          </a:xfrm>
          <a:prstGeom prst="rect">
            <a:avLst/>
          </a:prstGeom>
          <a:effectLst>
            <a:glow rad="50800">
              <a:schemeClr val="bg1">
                <a:alpha val="76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707136" y="1792224"/>
            <a:ext cx="805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6600"/>
                </a:solidFill>
              </a:rPr>
              <a:t>Step 1: </a:t>
            </a:r>
            <a:endParaRPr lang="en-US" sz="2400" b="1" u="sng" dirty="0">
              <a:solidFill>
                <a:srgbClr val="FF6600"/>
              </a:solidFill>
            </a:endParaRPr>
          </a:p>
          <a:p>
            <a:pPr marL="320032" lvl="1" indent="0" algn="just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Complete the initial application in HKPFS website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20032" lvl="1" indent="0" algn="just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6600"/>
                </a:solidFill>
              </a:rPr>
              <a:t>Step </a:t>
            </a:r>
            <a:r>
              <a:rPr lang="en-US" sz="2400" b="1" u="sng" dirty="0">
                <a:solidFill>
                  <a:srgbClr val="FF6600"/>
                </a:solidFill>
              </a:rPr>
              <a:t>2: </a:t>
            </a:r>
          </a:p>
          <a:p>
            <a:pPr marL="320032" lvl="1" algn="just">
              <a:buClr>
                <a:schemeClr val="accent1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Complete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online application in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EdUHK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website</a:t>
            </a:r>
          </a:p>
          <a:p>
            <a:pPr marL="320032" lvl="1" algn="just">
              <a:buClr>
                <a:schemeClr val="accent1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with HKPFS ref. no.)</a:t>
            </a:r>
          </a:p>
          <a:p>
            <a:pPr>
              <a:buClr>
                <a:schemeClr val="accent1"/>
              </a:buClr>
            </a:pPr>
            <a:endParaRPr lang="en-US" sz="2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6600"/>
                </a:solidFill>
              </a:rPr>
              <a:t>Step </a:t>
            </a:r>
            <a:r>
              <a:rPr lang="en-US" sz="2400" b="1" u="sng" dirty="0" smtClean="0">
                <a:solidFill>
                  <a:srgbClr val="FF6600"/>
                </a:solidFill>
              </a:rPr>
              <a:t>3: </a:t>
            </a:r>
            <a:endParaRPr lang="en-US" sz="2400" b="1" u="sng" dirty="0">
              <a:solidFill>
                <a:srgbClr val="FF6600"/>
              </a:solidFill>
            </a:endParaRPr>
          </a:p>
          <a:p>
            <a:pPr marL="320032" lvl="1" algn="just">
              <a:buClr>
                <a:schemeClr val="accent1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Submit the following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documents to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EdUHK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marL="662932" lvl="1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Research Plan &amp; Vision Statement </a:t>
            </a:r>
          </a:p>
          <a:p>
            <a:pPr marL="662932" lvl="1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Referee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eports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Custom 1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00B0F0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繁黑體 Std B</vt:lpstr>
      <vt:lpstr>微軟正黑體</vt:lpstr>
      <vt:lpstr>Traditional Arabic</vt:lpstr>
      <vt:lpstr>Arial</vt:lpstr>
      <vt:lpstr>Book Antiqua</vt:lpstr>
      <vt:lpstr>Calibri</vt:lpstr>
      <vt:lpstr>Wingdings</vt:lpstr>
      <vt:lpstr>Sales Direction 16X9</vt:lpstr>
      <vt:lpstr>The Education University  of Hong Kong (EdUHK)</vt:lpstr>
      <vt:lpstr>About EdUHK</vt:lpstr>
      <vt:lpstr>Higher Education in Hong Kong</vt:lpstr>
      <vt:lpstr>      </vt:lpstr>
      <vt:lpstr>Organizational Structure</vt:lpstr>
      <vt:lpstr>PowerPoint Presentation</vt:lpstr>
      <vt:lpstr>Hong Kong PhD Fellowship Scheme (HKPFS)</vt:lpstr>
      <vt:lpstr>Hong Kong PhD Fellowship Scheme (HKPFS)</vt:lpstr>
      <vt:lpstr>Application Steps</vt:lpstr>
      <vt:lpstr>PhD and MPhil Programmes at EdUHK</vt:lpstr>
      <vt:lpstr>Student Support</vt:lpstr>
      <vt:lpstr>Student Support</vt:lpstr>
      <vt:lpstr>Dual PhD Programmes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2017-01-11T01:06:03Z</dcterms:created>
  <dcterms:modified xsi:type="dcterms:W3CDTF">2018-08-23T14:29:05Z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